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256" r:id="rId2"/>
    <p:sldId id="257" r:id="rId3"/>
    <p:sldId id="258" r:id="rId4"/>
    <p:sldId id="341" r:id="rId5"/>
    <p:sldId id="353" r:id="rId6"/>
    <p:sldId id="399" r:id="rId7"/>
    <p:sldId id="296" r:id="rId8"/>
    <p:sldId id="346" r:id="rId9"/>
    <p:sldId id="348" r:id="rId10"/>
    <p:sldId id="350" r:id="rId11"/>
    <p:sldId id="352" r:id="rId12"/>
    <p:sldId id="259" r:id="rId13"/>
    <p:sldId id="356" r:id="rId14"/>
    <p:sldId id="358" r:id="rId15"/>
    <p:sldId id="360" r:id="rId16"/>
    <p:sldId id="362" r:id="rId17"/>
    <p:sldId id="364" r:id="rId18"/>
    <p:sldId id="366" r:id="rId19"/>
    <p:sldId id="355" r:id="rId20"/>
    <p:sldId id="368" r:id="rId21"/>
    <p:sldId id="370" r:id="rId22"/>
    <p:sldId id="372" r:id="rId23"/>
    <p:sldId id="373" r:id="rId24"/>
    <p:sldId id="376" r:id="rId25"/>
    <p:sldId id="377" r:id="rId26"/>
    <p:sldId id="378" r:id="rId27"/>
    <p:sldId id="380" r:id="rId28"/>
    <p:sldId id="382" r:id="rId29"/>
    <p:sldId id="384" r:id="rId30"/>
    <p:sldId id="385" r:id="rId31"/>
    <p:sldId id="388" r:id="rId32"/>
    <p:sldId id="390" r:id="rId33"/>
    <p:sldId id="392" r:id="rId34"/>
    <p:sldId id="394" r:id="rId35"/>
    <p:sldId id="396" r:id="rId36"/>
    <p:sldId id="398" r:id="rId37"/>
    <p:sldId id="294" r:id="rId38"/>
    <p:sldId id="291" r:id="rId3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Dunn" initials="MD" lastIdx="2" clrIdx="0">
    <p:extLst>
      <p:ext uri="{19B8F6BF-5375-455C-9EA6-DF929625EA0E}">
        <p15:presenceInfo xmlns:p15="http://schemas.microsoft.com/office/powerpoint/2012/main" userId="S::mdunn@nar.realtor::6f6d0aa0-09a2-437a-abcf-f2f3d6f9c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EA"/>
    <a:srgbClr val="006BB7"/>
    <a:srgbClr val="004282"/>
    <a:srgbClr val="DEEBF7"/>
    <a:srgbClr val="BDD6EA"/>
    <a:srgbClr val="B4C6E7"/>
    <a:srgbClr val="DAE2F3"/>
    <a:srgbClr val="FFC3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9" autoAdjust="0"/>
    <p:restoredTop sz="95256" autoAdjust="0"/>
  </p:normalViewPr>
  <p:slideViewPr>
    <p:cSldViewPr>
      <p:cViewPr varScale="1">
        <p:scale>
          <a:sx n="111" d="100"/>
          <a:sy n="111" d="100"/>
        </p:scale>
        <p:origin x="31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Milwaukee</c:v>
                </c:pt>
              </c:strCache>
            </c:strRef>
          </c:tx>
          <c:spPr>
            <a:solidFill>
              <a:srgbClr val="BDD6EA"/>
            </a:solidFill>
            <a:ln>
              <a:noFill/>
            </a:ln>
            <a:effectLst/>
          </c:spPr>
          <c:invertIfNegative val="0"/>
          <c:dLbls>
            <c:dLbl>
              <c:idx val="4"/>
              <c:tx>
                <c:rich>
                  <a:bodyPr/>
                  <a:lstStyle/>
                  <a:p>
                    <a:r>
                      <a:rPr lang="en-US"/>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9A-410D-A312-1FA8970739E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Broker</c:v>
                </c:pt>
                <c:pt idx="1">
                  <c:v>Broker Associate</c:v>
                </c:pt>
                <c:pt idx="2">
                  <c:v>Sales Agent</c:v>
                </c:pt>
                <c:pt idx="3">
                  <c:v>Appraiser</c:v>
                </c:pt>
                <c:pt idx="4">
                  <c:v>Other</c:v>
                </c:pt>
              </c:strCache>
            </c:strRef>
          </c:cat>
          <c:val>
            <c:numRef>
              <c:f>Sheet1!$B$2:$B$6</c:f>
              <c:numCache>
                <c:formatCode>0%</c:formatCode>
                <c:ptCount val="5"/>
                <c:pt idx="0">
                  <c:v>0.28999999999999998</c:v>
                </c:pt>
                <c:pt idx="1">
                  <c:v>0.08</c:v>
                </c:pt>
                <c:pt idx="2">
                  <c:v>0.69</c:v>
                </c:pt>
                <c:pt idx="3">
                  <c:v>0.01</c:v>
                </c:pt>
                <c:pt idx="4">
                  <c:v>0</c:v>
                </c:pt>
              </c:numCache>
            </c:numRef>
          </c:val>
          <c:extLst>
            <c:ext xmlns:c16="http://schemas.microsoft.com/office/drawing/2014/chart" uri="{C3380CC4-5D6E-409C-BE32-E72D297353CC}">
              <c16:uniqueId val="{00000000-3689-47A3-A795-52F2C6F5642F}"/>
            </c:ext>
          </c:extLst>
        </c:ser>
        <c:ser>
          <c:idx val="1"/>
          <c:order val="1"/>
          <c:tx>
            <c:strRef>
              <c:f>Sheet1!$C$1</c:f>
              <c:strCache>
                <c:ptCount val="1"/>
                <c:pt idx="0">
                  <c:v>All REALTORS®</c:v>
                </c:pt>
              </c:strCache>
            </c:strRef>
          </c:tx>
          <c:spPr>
            <a:solidFill>
              <a:srgbClr val="0042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Broker</c:v>
                </c:pt>
                <c:pt idx="1">
                  <c:v>Broker Associate</c:v>
                </c:pt>
                <c:pt idx="2">
                  <c:v>Sales Agent</c:v>
                </c:pt>
                <c:pt idx="3">
                  <c:v>Appraiser</c:v>
                </c:pt>
                <c:pt idx="4">
                  <c:v>Other</c:v>
                </c:pt>
              </c:strCache>
            </c:strRef>
          </c:cat>
          <c:val>
            <c:numRef>
              <c:f>Sheet1!$C$2:$C$6</c:f>
              <c:numCache>
                <c:formatCode>0%</c:formatCode>
                <c:ptCount val="5"/>
                <c:pt idx="0">
                  <c:v>0.21</c:v>
                </c:pt>
                <c:pt idx="1">
                  <c:v>0.14000000000000001</c:v>
                </c:pt>
                <c:pt idx="2">
                  <c:v>0.67</c:v>
                </c:pt>
                <c:pt idx="3">
                  <c:v>0.01</c:v>
                </c:pt>
                <c:pt idx="4">
                  <c:v>0.01</c:v>
                </c:pt>
              </c:numCache>
            </c:numRef>
          </c:val>
          <c:extLst>
            <c:ext xmlns:c16="http://schemas.microsoft.com/office/drawing/2014/chart" uri="{C3380CC4-5D6E-409C-BE32-E72D297353CC}">
              <c16:uniqueId val="{00000001-3689-47A3-A795-52F2C6F5642F}"/>
            </c:ext>
          </c:extLst>
        </c:ser>
        <c:dLbls>
          <c:showLegendKey val="0"/>
          <c:showVal val="0"/>
          <c:showCatName val="0"/>
          <c:showSerName val="0"/>
          <c:showPercent val="0"/>
          <c:showBubbleSize val="0"/>
        </c:dLbls>
        <c:gapWidth val="167"/>
        <c:overlap val="-17"/>
        <c:axId val="1838208464"/>
        <c:axId val="1182945984"/>
      </c:barChart>
      <c:catAx>
        <c:axId val="183820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mn-cs"/>
              </a:defRPr>
            </a:pPr>
            <a:endParaRPr lang="en-US"/>
          </a:p>
        </c:txPr>
        <c:crossAx val="1182945984"/>
        <c:crosses val="autoZero"/>
        <c:auto val="1"/>
        <c:lblAlgn val="ctr"/>
        <c:lblOffset val="100"/>
        <c:noMultiLvlLbl val="0"/>
      </c:catAx>
      <c:valAx>
        <c:axId val="1182945984"/>
        <c:scaling>
          <c:orientation val="minMax"/>
          <c:max val="0.8"/>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mn-cs"/>
              </a:defRPr>
            </a:pPr>
            <a:endParaRPr lang="en-US"/>
          </a:p>
        </c:txPr>
        <c:crossAx val="1838208464"/>
        <c:crosses val="autoZero"/>
        <c:crossBetween val="between"/>
        <c:majorUnit val="0.2"/>
      </c:valAx>
      <c:spPr>
        <a:noFill/>
        <a:ln>
          <a:noFill/>
        </a:ln>
        <a:effectLst/>
      </c:spPr>
    </c:plotArea>
    <c:legend>
      <c:legendPos val="b"/>
      <c:layout>
        <c:manualLayout>
          <c:xMode val="edge"/>
          <c:yMode val="edge"/>
          <c:x val="0.31033040130444445"/>
          <c:y val="0.92348411046724255"/>
          <c:w val="0.33459637606760523"/>
          <c:h val="5.81391689308981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Montserrat Medium" panose="000006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Milwaukee</a:t>
            </a:r>
          </a:p>
        </c:rich>
      </c:tx>
      <c:layout>
        <c:manualLayout>
          <c:xMode val="edge"/>
          <c:yMode val="edge"/>
          <c:x val="0.38267793550454082"/>
          <c:y val="2.991840221597488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87FF-43C0-94F8-5AD7E5F7AA8A}"/>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87FF-43C0-94F8-5AD7E5F7AA8A}"/>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87FF-43C0-94F8-5AD7E5F7AA8A}"/>
              </c:ext>
            </c:extLst>
          </c:dPt>
          <c:dLbls>
            <c:dLbl>
              <c:idx val="0"/>
              <c:layout>
                <c:manualLayout>
                  <c:x val="0.23720444442026029"/>
                  <c:y val="-6.5857581257315029E-2"/>
                </c:manualLayout>
              </c:layout>
              <c:showLegendKey val="0"/>
              <c:showVal val="1"/>
              <c:showCatName val="1"/>
              <c:showSerName val="0"/>
              <c:showPercent val="0"/>
              <c:showBubbleSize val="0"/>
              <c:extLst>
                <c:ext xmlns:c15="http://schemas.microsoft.com/office/drawing/2012/chart" uri="{CE6537A1-D6FC-4f65-9D91-7224C49458BB}">
                  <c15:layout>
                    <c:manualLayout>
                      <c:w val="0.20473580767192834"/>
                      <c:h val="0.16362860319182451"/>
                    </c:manualLayout>
                  </c15:layout>
                </c:ext>
                <c:ext xmlns:c16="http://schemas.microsoft.com/office/drawing/2014/chart" uri="{C3380CC4-5D6E-409C-BE32-E72D297353CC}">
                  <c16:uniqueId val="{00000001-87FF-43C0-94F8-5AD7E5F7AA8A}"/>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FF-43C0-94F8-5AD7E5F7AA8A}"/>
                </c:ext>
              </c:extLst>
            </c:dLbl>
            <c:dLbl>
              <c:idx val="2"/>
              <c:layout>
                <c:manualLayout>
                  <c:x val="-0.14198227422276444"/>
                  <c:y val="-9.63411100476788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FF-43C0-94F8-5AD7E5F7AA8A}"/>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Volunteers in community</c:v>
                </c:pt>
                <c:pt idx="1">
                  <c:v>Doesn't volunteer in community</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6-87FF-43C0-94F8-5AD7E5F7AA8A}"/>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0.12322957869702907"/>
          <c:y val="0.86096145366170618"/>
          <c:w val="0.77701486697965572"/>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All REALTORS®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CCE2-4F09-B39F-D396497126F8}"/>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CCE2-4F09-B39F-D396497126F8}"/>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CCE2-4F09-B39F-D396497126F8}"/>
              </c:ext>
            </c:extLst>
          </c:dPt>
          <c:dLbls>
            <c:dLbl>
              <c:idx val="0"/>
              <c:layout>
                <c:manualLayout>
                  <c:x val="0.24152234051729435"/>
                  <c:y val="-3.3219277902122493E-2"/>
                </c:manualLayout>
              </c:layout>
              <c:showLegendKey val="0"/>
              <c:showVal val="1"/>
              <c:showCatName val="1"/>
              <c:showSerName val="0"/>
              <c:showPercent val="0"/>
              <c:showBubbleSize val="0"/>
              <c:extLst>
                <c:ext xmlns:c15="http://schemas.microsoft.com/office/drawing/2012/chart" uri="{CE6537A1-D6FC-4f65-9D91-7224C49458BB}">
                  <c15:layout>
                    <c:manualLayout>
                      <c:w val="0.20554692987320247"/>
                      <c:h val="0.16362860319182451"/>
                    </c:manualLayout>
                  </c15:layout>
                </c:ext>
                <c:ext xmlns:c16="http://schemas.microsoft.com/office/drawing/2014/chart" uri="{C3380CC4-5D6E-409C-BE32-E72D297353CC}">
                  <c16:uniqueId val="{00000001-CCE2-4F09-B39F-D396497126F8}"/>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E2-4F09-B39F-D396497126F8}"/>
                </c:ext>
              </c:extLst>
            </c:dLbl>
            <c:dLbl>
              <c:idx val="2"/>
              <c:layout>
                <c:manualLayout>
                  <c:x val="-9.1121495327102883E-2"/>
                  <c:y val="-8.5461676366864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E2-4F09-B39F-D396497126F8}"/>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Volunteers in community</c:v>
                </c:pt>
                <c:pt idx="1">
                  <c:v>Doesn't volunteer in community</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6-CCE2-4F09-B39F-D396497126F8}"/>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9.5852895148669792E-2"/>
          <c:y val="0.8636813084086129"/>
          <c:w val="0.84939358372456963"/>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anose="000005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All REALTORS®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9FE1-4D66-B45D-989DF383DF4E}"/>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9FE1-4D66-B45D-989DF383DF4E}"/>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9FE1-4D66-B45D-989DF383DF4E}"/>
              </c:ext>
            </c:extLst>
          </c:dPt>
          <c:dLbls>
            <c:dLbl>
              <c:idx val="0"/>
              <c:layout>
                <c:manualLayout>
                  <c:x val="0.22546738170579145"/>
                  <c:y val="-9.5776016618038057E-2"/>
                </c:manualLayout>
              </c:layout>
              <c:showLegendKey val="0"/>
              <c:showVal val="1"/>
              <c:showCatName val="1"/>
              <c:showSerName val="0"/>
              <c:showPercent val="0"/>
              <c:showBubbleSize val="0"/>
              <c:extLst>
                <c:ext xmlns:c15="http://schemas.microsoft.com/office/drawing/2012/chart" uri="{CE6537A1-D6FC-4f65-9D91-7224C49458BB}">
                  <c15:layout>
                    <c:manualLayout>
                      <c:w val="0.18126168224299063"/>
                      <c:h val="0.10379173247037847"/>
                    </c:manualLayout>
                  </c15:layout>
                </c:ext>
                <c:ext xmlns:c16="http://schemas.microsoft.com/office/drawing/2014/chart" uri="{C3380CC4-5D6E-409C-BE32-E72D297353CC}">
                  <c16:uniqueId val="{00000001-9FE1-4D66-B45D-989DF383DF4E}"/>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E1-4D66-B45D-989DF383DF4E}"/>
                </c:ext>
              </c:extLst>
            </c:dLbl>
            <c:dLbl>
              <c:idx val="2"/>
              <c:layout>
                <c:manualLayout>
                  <c:x val="-9.1121495327102883E-2"/>
                  <c:y val="-8.5461676366864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E1-4D66-B45D-989DF383DF4E}"/>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Very certain</c:v>
                </c:pt>
                <c:pt idx="1">
                  <c:v>Somewhat certain</c:v>
                </c:pt>
                <c:pt idx="2">
                  <c:v>Not certain</c:v>
                </c:pt>
              </c:strCache>
            </c:strRef>
          </c:cat>
          <c:val>
            <c:numRef>
              <c:f>Sheet1!$B$2:$B$4</c:f>
              <c:numCache>
                <c:formatCode>0%</c:formatCode>
                <c:ptCount val="3"/>
                <c:pt idx="0">
                  <c:v>0.79</c:v>
                </c:pt>
                <c:pt idx="1">
                  <c:v>0.15</c:v>
                </c:pt>
                <c:pt idx="2">
                  <c:v>0.06</c:v>
                </c:pt>
              </c:numCache>
            </c:numRef>
          </c:val>
          <c:extLst>
            <c:ext xmlns:c16="http://schemas.microsoft.com/office/drawing/2014/chart" uri="{C3380CC4-5D6E-409C-BE32-E72D297353CC}">
              <c16:uniqueId val="{00000006-9FE1-4D66-B45D-989DF383DF4E}"/>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anose="000005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Milwaukee</a:t>
            </a:r>
          </a:p>
        </c:rich>
      </c:tx>
      <c:layout>
        <c:manualLayout>
          <c:xMode val="edge"/>
          <c:yMode val="edge"/>
          <c:x val="0.37094084630266277"/>
          <c:y val="2.991840221597488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E9E8-4D99-A771-0406DF2C3C3A}"/>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E9E8-4D99-A771-0406DF2C3C3A}"/>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E9E8-4D99-A771-0406DF2C3C3A}"/>
              </c:ext>
            </c:extLst>
          </c:dPt>
          <c:dLbls>
            <c:dLbl>
              <c:idx val="0"/>
              <c:layout>
                <c:manualLayout>
                  <c:x val="0.22546738170579145"/>
                  <c:y val="-9.5776016618038057E-2"/>
                </c:manualLayout>
              </c:layout>
              <c:showLegendKey val="0"/>
              <c:showVal val="1"/>
              <c:showCatName val="1"/>
              <c:showSerName val="0"/>
              <c:showPercent val="0"/>
              <c:showBubbleSize val="0"/>
              <c:extLst>
                <c:ext xmlns:c15="http://schemas.microsoft.com/office/drawing/2012/chart" uri="{CE6537A1-D6FC-4f65-9D91-7224C49458BB}">
                  <c15:layout>
                    <c:manualLayout>
                      <c:w val="0.18126168224299063"/>
                      <c:h val="0.10379173247037847"/>
                    </c:manualLayout>
                  </c15:layout>
                </c:ext>
                <c:ext xmlns:c16="http://schemas.microsoft.com/office/drawing/2014/chart" uri="{C3380CC4-5D6E-409C-BE32-E72D297353CC}">
                  <c16:uniqueId val="{00000001-E9E8-4D99-A771-0406DF2C3C3A}"/>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9E8-4D99-A771-0406DF2C3C3A}"/>
                </c:ext>
              </c:extLst>
            </c:dLbl>
            <c:dLbl>
              <c:idx val="2"/>
              <c:layout>
                <c:manualLayout>
                  <c:x val="-0.14198227422276444"/>
                  <c:y val="-9.63411100476788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E8-4D99-A771-0406DF2C3C3A}"/>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Very certain</c:v>
                </c:pt>
                <c:pt idx="1">
                  <c:v>Somewhat certain</c:v>
                </c:pt>
                <c:pt idx="2">
                  <c:v>Not certain</c:v>
                </c:pt>
              </c:strCache>
            </c:strRef>
          </c:cat>
          <c:val>
            <c:numRef>
              <c:f>Sheet1!$B$2:$B$4</c:f>
              <c:numCache>
                <c:formatCode>0%</c:formatCode>
                <c:ptCount val="3"/>
                <c:pt idx="0">
                  <c:v>0.73</c:v>
                </c:pt>
                <c:pt idx="1">
                  <c:v>0.2</c:v>
                </c:pt>
                <c:pt idx="2">
                  <c:v>7.0000000000000007E-2</c:v>
                </c:pt>
              </c:numCache>
            </c:numRef>
          </c:val>
          <c:extLst>
            <c:ext xmlns:c16="http://schemas.microsoft.com/office/drawing/2014/chart" uri="{C3380CC4-5D6E-409C-BE32-E72D297353CC}">
              <c16:uniqueId val="{00000006-E9E8-4D99-A771-0406DF2C3C3A}"/>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All REALTORS®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2D34-40CC-8358-C36CE7F1660D}"/>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2D34-40CC-8358-C36CE7F1660D}"/>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2D34-40CC-8358-C36CE7F1660D}"/>
              </c:ext>
            </c:extLst>
          </c:dPt>
          <c:dLbls>
            <c:dLbl>
              <c:idx val="0"/>
              <c:layout>
                <c:manualLayout>
                  <c:x val="0.26263477628676696"/>
                  <c:y val="2.389756470202492E-2"/>
                </c:manualLayout>
              </c:layout>
              <c:showLegendKey val="0"/>
              <c:showVal val="1"/>
              <c:showCatName val="1"/>
              <c:showSerName val="0"/>
              <c:showPercent val="0"/>
              <c:showBubbleSize val="0"/>
              <c:extLst>
                <c:ext xmlns:c15="http://schemas.microsoft.com/office/drawing/2012/chart" uri="{CE6537A1-D6FC-4f65-9D91-7224C49458BB}">
                  <c15:layout>
                    <c:manualLayout>
                      <c:w val="0.25168416447944009"/>
                      <c:h val="0.1364300557227564"/>
                    </c:manualLayout>
                  </c15:layout>
                </c:ext>
                <c:ext xmlns:c16="http://schemas.microsoft.com/office/drawing/2014/chart" uri="{C3380CC4-5D6E-409C-BE32-E72D297353CC}">
                  <c16:uniqueId val="{00000001-2D34-40CC-8358-C36CE7F1660D}"/>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4-40CC-8358-C36CE7F1660D}"/>
                </c:ext>
              </c:extLst>
            </c:dLbl>
            <c:dLbl>
              <c:idx val="2"/>
              <c:layout>
                <c:manualLayout>
                  <c:x val="-0.1204642773526549"/>
                  <c:y val="-0.1045006742883992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4-40CC-8358-C36CE7F1660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Independent Contractor</c:v>
                </c:pt>
                <c:pt idx="1">
                  <c:v>Employee</c:v>
                </c:pt>
                <c:pt idx="2">
                  <c:v>Other</c:v>
                </c:pt>
              </c:strCache>
            </c:strRef>
          </c:cat>
          <c:val>
            <c:numRef>
              <c:f>Sheet1!$B$2:$B$4</c:f>
              <c:numCache>
                <c:formatCode>0%</c:formatCode>
                <c:ptCount val="3"/>
                <c:pt idx="0">
                  <c:v>0.87</c:v>
                </c:pt>
                <c:pt idx="1">
                  <c:v>0.05</c:v>
                </c:pt>
                <c:pt idx="2">
                  <c:v>0.08</c:v>
                </c:pt>
              </c:numCache>
            </c:numRef>
          </c:val>
          <c:extLst>
            <c:ext xmlns:c16="http://schemas.microsoft.com/office/drawing/2014/chart" uri="{C3380CC4-5D6E-409C-BE32-E72D297353CC}">
              <c16:uniqueId val="{00000006-2D34-40CC-8358-C36CE7F1660D}"/>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anose="000005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Milwaukee</a:t>
            </a:r>
          </a:p>
        </c:rich>
      </c:tx>
      <c:layout>
        <c:manualLayout>
          <c:xMode val="edge"/>
          <c:yMode val="edge"/>
          <c:x val="0.38267793550454082"/>
          <c:y val="2.991840221597488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E0AC-466F-8FE8-C93F7E59EEE3}"/>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E0AC-466F-8FE8-C93F7E59EEE3}"/>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E0AC-466F-8FE8-C93F7E59EEE3}"/>
              </c:ext>
            </c:extLst>
          </c:dPt>
          <c:dLbls>
            <c:dLbl>
              <c:idx val="0"/>
              <c:layout>
                <c:manualLayout>
                  <c:x val="0.29588986235875447"/>
                  <c:y val="2.389767178292047E-2"/>
                </c:manualLayout>
              </c:layout>
              <c:showLegendKey val="0"/>
              <c:showVal val="1"/>
              <c:showCatName val="1"/>
              <c:showSerName val="0"/>
              <c:showPercent val="0"/>
              <c:showBubbleSize val="0"/>
              <c:extLst>
                <c:ext xmlns:c15="http://schemas.microsoft.com/office/drawing/2012/chart" uri="{CE6537A1-D6FC-4f65-9D91-7224C49458BB}">
                  <c15:layout>
                    <c:manualLayout>
                      <c:w val="0.25168416447944009"/>
                      <c:h val="0.16906831268563813"/>
                    </c:manualLayout>
                  </c15:layout>
                </c:ext>
                <c:ext xmlns:c16="http://schemas.microsoft.com/office/drawing/2014/chart" uri="{C3380CC4-5D6E-409C-BE32-E72D297353CC}">
                  <c16:uniqueId val="{00000001-E0AC-466F-8FE8-C93F7E59EEE3}"/>
                </c:ext>
              </c:extLst>
            </c:dLbl>
            <c:dLbl>
              <c:idx val="1"/>
              <c:layout>
                <c:manualLayout>
                  <c:x val="-0.19599106009636119"/>
                  <c:y val="-1.06577615338438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AC-466F-8FE8-C93F7E59EEE3}"/>
                </c:ext>
              </c:extLst>
            </c:dLbl>
            <c:dLbl>
              <c:idx val="2"/>
              <c:layout>
                <c:manualLayout>
                  <c:x val="-0.14393845575641076"/>
                  <c:y val="-0.107220529035306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AC-466F-8FE8-C93F7E59EEE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Independent Contractor</c:v>
                </c:pt>
                <c:pt idx="1">
                  <c:v>Employee</c:v>
                </c:pt>
                <c:pt idx="2">
                  <c:v>Other</c:v>
                </c:pt>
              </c:strCache>
            </c:strRef>
          </c:cat>
          <c:val>
            <c:numRef>
              <c:f>Sheet1!$B$2:$B$4</c:f>
              <c:numCache>
                <c:formatCode>0%</c:formatCode>
                <c:ptCount val="3"/>
                <c:pt idx="0">
                  <c:v>0.87</c:v>
                </c:pt>
                <c:pt idx="1">
                  <c:v>7.0000000000000007E-2</c:v>
                </c:pt>
                <c:pt idx="2">
                  <c:v>0.06</c:v>
                </c:pt>
              </c:numCache>
            </c:numRef>
          </c:val>
          <c:extLst>
            <c:ext xmlns:c16="http://schemas.microsoft.com/office/drawing/2014/chart" uri="{C3380CC4-5D6E-409C-BE32-E72D297353CC}">
              <c16:uniqueId val="{00000006-E0AC-466F-8FE8-C93F7E59EEE3}"/>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All REALTORS®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C5D0-40E0-A6FE-DBE3EC4FD4AA}"/>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C5D0-40E0-A6FE-DBE3EC4FD4AA}"/>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C5D0-40E0-A6FE-DBE3EC4FD4AA}"/>
              </c:ext>
            </c:extLst>
          </c:dPt>
          <c:dLbls>
            <c:dLbl>
              <c:idx val="0"/>
              <c:layout>
                <c:manualLayout>
                  <c:x val="0.24152234051729435"/>
                  <c:y val="-3.3219277902122493E-2"/>
                </c:manualLayout>
              </c:layout>
              <c:showLegendKey val="0"/>
              <c:showVal val="1"/>
              <c:showCatName val="1"/>
              <c:showSerName val="0"/>
              <c:showPercent val="0"/>
              <c:showBubbleSize val="0"/>
              <c:extLst>
                <c:ext xmlns:c15="http://schemas.microsoft.com/office/drawing/2012/chart" uri="{CE6537A1-D6FC-4f65-9D91-7224C49458BB}">
                  <c15:layout>
                    <c:manualLayout>
                      <c:w val="0.20554692987320247"/>
                      <c:h val="0.16362860319182451"/>
                    </c:manualLayout>
                  </c15:layout>
                </c:ext>
                <c:ext xmlns:c16="http://schemas.microsoft.com/office/drawing/2014/chart" uri="{C3380CC4-5D6E-409C-BE32-E72D297353CC}">
                  <c16:uniqueId val="{00000001-C5D0-40E0-A6FE-DBE3EC4FD4AA}"/>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D0-40E0-A6FE-DBE3EC4FD4AA}"/>
                </c:ext>
              </c:extLst>
            </c:dLbl>
            <c:dLbl>
              <c:idx val="2"/>
              <c:layout>
                <c:manualLayout>
                  <c:x val="-9.1121495327102883E-2"/>
                  <c:y val="-8.5461676366864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D0-40E0-A6FE-DBE3EC4FD4AA}"/>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 primary residence</c:v>
                </c:pt>
                <c:pt idx="1">
                  <c:v>Don't own primary residence</c:v>
                </c:pt>
              </c:strCache>
            </c:strRef>
          </c:cat>
          <c:val>
            <c:numRef>
              <c:f>Sheet1!$B$2:$B$3</c:f>
              <c:numCache>
                <c:formatCode>0%</c:formatCode>
                <c:ptCount val="2"/>
                <c:pt idx="0">
                  <c:v>0.84</c:v>
                </c:pt>
                <c:pt idx="1">
                  <c:v>0.16</c:v>
                </c:pt>
              </c:numCache>
            </c:numRef>
          </c:val>
          <c:extLst>
            <c:ext xmlns:c16="http://schemas.microsoft.com/office/drawing/2014/chart" uri="{C3380CC4-5D6E-409C-BE32-E72D297353CC}">
              <c16:uniqueId val="{00000006-C5D0-40E0-A6FE-DBE3EC4FD4AA}"/>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9.5852895148669792E-2"/>
          <c:y val="0.8636813084086129"/>
          <c:w val="0.84939358372456963"/>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anose="000005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Milwaukee</a:t>
            </a:r>
          </a:p>
        </c:rich>
      </c:tx>
      <c:layout>
        <c:manualLayout>
          <c:xMode val="edge"/>
          <c:yMode val="edge"/>
          <c:x val="0.38267793550454082"/>
          <c:y val="2.991840221597488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0.2680900582849679"/>
          <c:y val="0.17221028032279323"/>
          <c:w val="0.47555712666198413"/>
          <c:h val="0.66120975284230177"/>
        </c:manualLayout>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96B2-4883-B524-A4163D223A79}"/>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96B2-4883-B524-A4163D223A79}"/>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96B2-4883-B524-A4163D223A79}"/>
              </c:ext>
            </c:extLst>
          </c:dPt>
          <c:dLbls>
            <c:dLbl>
              <c:idx val="0"/>
              <c:layout>
                <c:manualLayout>
                  <c:x val="0.24502914248394991"/>
                  <c:y val="-2.2339858914495261E-2"/>
                </c:manualLayout>
              </c:layout>
              <c:showLegendKey val="0"/>
              <c:showVal val="1"/>
              <c:showCatName val="1"/>
              <c:showSerName val="0"/>
              <c:showPercent val="0"/>
              <c:showBubbleSize val="0"/>
              <c:extLst>
                <c:ext xmlns:c15="http://schemas.microsoft.com/office/drawing/2012/chart" uri="{CE6537A1-D6FC-4f65-9D91-7224C49458BB}">
                  <c15:layout>
                    <c:manualLayout>
                      <c:w val="0.20473580767192834"/>
                      <c:h val="0.16362860319182451"/>
                    </c:manualLayout>
                  </c15:layout>
                </c:ext>
                <c:ext xmlns:c16="http://schemas.microsoft.com/office/drawing/2014/chart" uri="{C3380CC4-5D6E-409C-BE32-E72D297353CC}">
                  <c16:uniqueId val="{00000001-96B2-4883-B524-A4163D223A79}"/>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B2-4883-B524-A4163D223A79}"/>
                </c:ext>
              </c:extLst>
            </c:dLbl>
            <c:dLbl>
              <c:idx val="2"/>
              <c:layout>
                <c:manualLayout>
                  <c:x val="-0.14198227422276444"/>
                  <c:y val="-9.63411100476788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B2-4883-B524-A4163D223A7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 primary residence</c:v>
                </c:pt>
                <c:pt idx="1">
                  <c:v>Don't own primary residence</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6-96B2-4883-B524-A4163D223A79}"/>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0.12322957869702907"/>
          <c:y val="0.86096145366170618"/>
          <c:w val="0.77701486697965572"/>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All REALTORS®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8007-473D-A691-77F31F05EFD8}"/>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8007-473D-A691-77F31F05EFD8}"/>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8007-473D-A691-77F31F05EFD8}"/>
              </c:ext>
            </c:extLst>
          </c:dPt>
          <c:dLbls>
            <c:dLbl>
              <c:idx val="0"/>
              <c:layout>
                <c:manualLayout>
                  <c:x val="0.23761000552089734"/>
                  <c:y val="-6.5857581257315029E-2"/>
                </c:manualLayout>
              </c:layout>
              <c:showLegendKey val="0"/>
              <c:showVal val="1"/>
              <c:showCatName val="1"/>
              <c:showSerName val="0"/>
              <c:showPercent val="0"/>
              <c:showBubbleSize val="0"/>
              <c:extLst>
                <c:ext xmlns:c15="http://schemas.microsoft.com/office/drawing/2012/chart" uri="{CE6537A1-D6FC-4f65-9D91-7224C49458BB}">
                  <c15:layout>
                    <c:manualLayout>
                      <c:w val="0.20554692987320247"/>
                      <c:h val="0.16362860319182451"/>
                    </c:manualLayout>
                  </c15:layout>
                </c:ext>
                <c:ext xmlns:c16="http://schemas.microsoft.com/office/drawing/2014/chart" uri="{C3380CC4-5D6E-409C-BE32-E72D297353CC}">
                  <c16:uniqueId val="{00000001-8007-473D-A691-77F31F05EFD8}"/>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07-473D-A691-77F31F05EFD8}"/>
                </c:ext>
              </c:extLst>
            </c:dLbl>
            <c:dLbl>
              <c:idx val="2"/>
              <c:layout>
                <c:manualLayout>
                  <c:x val="-9.1121495327102883E-2"/>
                  <c:y val="-8.5461676366864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07-473D-A691-77F31F05EFD8}"/>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 secondary property</c:v>
                </c:pt>
                <c:pt idx="1">
                  <c:v>Own only a primary residence</c:v>
                </c:pt>
              </c:strCache>
            </c:strRef>
          </c:cat>
          <c:val>
            <c:numRef>
              <c:f>Sheet1!$B$2:$B$3</c:f>
              <c:numCache>
                <c:formatCode>0%</c:formatCode>
                <c:ptCount val="2"/>
                <c:pt idx="0">
                  <c:v>0.37</c:v>
                </c:pt>
                <c:pt idx="1">
                  <c:v>0.63</c:v>
                </c:pt>
              </c:numCache>
            </c:numRef>
          </c:val>
          <c:extLst>
            <c:ext xmlns:c16="http://schemas.microsoft.com/office/drawing/2014/chart" uri="{C3380CC4-5D6E-409C-BE32-E72D297353CC}">
              <c16:uniqueId val="{00000006-8007-473D-A691-77F31F05EFD8}"/>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7.0422535211267609E-2"/>
          <c:y val="0.8636813084086129"/>
          <c:w val="0.89438575899843509"/>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ontserrat" panose="00000500000000000000"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r>
              <a:rPr lang="en-US" sz="2000" b="1" dirty="0"/>
              <a:t>Milwaukee</a:t>
            </a:r>
          </a:p>
        </c:rich>
      </c:tx>
      <c:layout>
        <c:manualLayout>
          <c:xMode val="edge"/>
          <c:yMode val="edge"/>
          <c:x val="0.38267793550454082"/>
          <c:y val="2.991840221597488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ontserrat" panose="00000500000000000000" pitchFamily="2" charset="0"/>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rgbClr val="006BB7"/>
              </a:solidFill>
              <a:ln w="19050">
                <a:solidFill>
                  <a:schemeClr val="lt1"/>
                </a:solidFill>
              </a:ln>
              <a:effectLst/>
            </c:spPr>
            <c:extLst>
              <c:ext xmlns:c16="http://schemas.microsoft.com/office/drawing/2014/chart" uri="{C3380CC4-5D6E-409C-BE32-E72D297353CC}">
                <c16:uniqueId val="{00000001-08B7-42A9-B7AC-5689F4BB7589}"/>
              </c:ext>
            </c:extLst>
          </c:dPt>
          <c:dPt>
            <c:idx val="1"/>
            <c:bubble3D val="0"/>
            <c:spPr>
              <a:solidFill>
                <a:srgbClr val="004282"/>
              </a:solidFill>
              <a:ln w="19050">
                <a:solidFill>
                  <a:schemeClr val="lt1"/>
                </a:solidFill>
              </a:ln>
              <a:effectLst/>
            </c:spPr>
            <c:extLst>
              <c:ext xmlns:c16="http://schemas.microsoft.com/office/drawing/2014/chart" uri="{C3380CC4-5D6E-409C-BE32-E72D297353CC}">
                <c16:uniqueId val="{00000003-08B7-42A9-B7AC-5689F4BB7589}"/>
              </c:ext>
            </c:extLst>
          </c:dPt>
          <c:dPt>
            <c:idx val="2"/>
            <c:bubble3D val="0"/>
            <c:spPr>
              <a:solidFill>
                <a:srgbClr val="BED7EA"/>
              </a:solidFill>
              <a:ln w="19050">
                <a:solidFill>
                  <a:schemeClr val="lt1"/>
                </a:solidFill>
              </a:ln>
              <a:effectLst/>
            </c:spPr>
            <c:extLst>
              <c:ext xmlns:c16="http://schemas.microsoft.com/office/drawing/2014/chart" uri="{C3380CC4-5D6E-409C-BE32-E72D297353CC}">
                <c16:uniqueId val="{00000005-08B7-42A9-B7AC-5689F4BB7589}"/>
              </c:ext>
            </c:extLst>
          </c:dPt>
          <c:dLbls>
            <c:dLbl>
              <c:idx val="0"/>
              <c:layout>
                <c:manualLayout>
                  <c:x val="0.23720444442026029"/>
                  <c:y val="-6.5857581257315029E-2"/>
                </c:manualLayout>
              </c:layout>
              <c:showLegendKey val="0"/>
              <c:showVal val="1"/>
              <c:showCatName val="1"/>
              <c:showSerName val="0"/>
              <c:showPercent val="0"/>
              <c:showBubbleSize val="0"/>
              <c:extLst>
                <c:ext xmlns:c15="http://schemas.microsoft.com/office/drawing/2012/chart" uri="{CE6537A1-D6FC-4f65-9D91-7224C49458BB}">
                  <c15:layout>
                    <c:manualLayout>
                      <c:w val="0.20473580767192834"/>
                      <c:h val="0.16362860319182451"/>
                    </c:manualLayout>
                  </c15:layout>
                </c:ext>
                <c:ext xmlns:c16="http://schemas.microsoft.com/office/drawing/2014/chart" uri="{C3380CC4-5D6E-409C-BE32-E72D297353CC}">
                  <c16:uniqueId val="{00000001-08B7-42A9-B7AC-5689F4BB7589}"/>
                </c:ext>
              </c:extLst>
            </c:dLbl>
            <c:dLbl>
              <c:idx val="1"/>
              <c:layout>
                <c:manualLayout>
                  <c:x val="-0.17056074766355139"/>
                  <c:y val="-3.24164979322590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B7-42A9-B7AC-5689F4BB7589}"/>
                </c:ext>
              </c:extLst>
            </c:dLbl>
            <c:dLbl>
              <c:idx val="2"/>
              <c:layout>
                <c:manualLayout>
                  <c:x val="-0.14198227422276444"/>
                  <c:y val="-9.63411100476788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B7-42A9-B7AC-5689F4BB758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 secondary property</c:v>
                </c:pt>
                <c:pt idx="1">
                  <c:v>Own only a primary residence</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6-08B7-42A9-B7AC-5689F4BB7589}"/>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0.12322957869702907"/>
          <c:y val="0.86096145366170618"/>
          <c:w val="0.77701486697965572"/>
          <c:h val="0.133598836844480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Montserrat"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6C4B2-617D-49E6-B045-9772CDAD8251}"/>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0E642E-9D00-4DCA-8948-B0EC0CF299BF}"/>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B62A93EA-3795-463E-9F0E-F75CA12DCB88}" type="datetimeFigureOut">
              <a:rPr lang="en-US" smtClean="0"/>
              <a:t>7/28/2022</a:t>
            </a:fld>
            <a:endParaRPr lang="en-US"/>
          </a:p>
        </p:txBody>
      </p:sp>
      <p:sp>
        <p:nvSpPr>
          <p:cNvPr id="4" name="Footer Placeholder 3">
            <a:extLst>
              <a:ext uri="{FF2B5EF4-FFF2-40B4-BE49-F238E27FC236}">
                <a16:creationId xmlns:a16="http://schemas.microsoft.com/office/drawing/2014/main" id="{FF7AA0A8-E354-481D-AF0D-83ACDC3509B5}"/>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9A6883-390A-4ECE-B69E-AFDAA3A2722F}"/>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3752E34A-1389-4EAE-A706-6492983D6422}" type="slidenum">
              <a:rPr lang="en-US" smtClean="0"/>
              <a:t>‹#›</a:t>
            </a:fld>
            <a:endParaRPr lang="en-US"/>
          </a:p>
        </p:txBody>
      </p:sp>
    </p:spTree>
    <p:extLst>
      <p:ext uri="{BB962C8B-B14F-4D97-AF65-F5344CB8AC3E}">
        <p14:creationId xmlns:p14="http://schemas.microsoft.com/office/powerpoint/2010/main" val="1561049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3356E4C-A30E-48CE-BEC7-69BDF263C0D1}" type="datetimeFigureOut">
              <a:rPr lang="en-US" smtClean="0"/>
              <a:t>7/28/2022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6EEB25E-1C98-43D3-B909-8136A9D37CE3}" type="slidenum">
              <a:rPr lang="en-US" smtClean="0"/>
              <a:t>‹#›</a:t>
            </a:fld>
            <a:endParaRPr lang="en-US"/>
          </a:p>
        </p:txBody>
      </p:sp>
    </p:spTree>
    <p:extLst>
      <p:ext uri="{BB962C8B-B14F-4D97-AF65-F5344CB8AC3E}">
        <p14:creationId xmlns:p14="http://schemas.microsoft.com/office/powerpoint/2010/main" val="22867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EEB25E-1C98-43D3-B909-8136A9D37CE3}" type="slidenum">
              <a:rPr lang="en-US" smtClean="0"/>
              <a:t>1</a:t>
            </a:fld>
            <a:endParaRPr lang="en-US"/>
          </a:p>
        </p:txBody>
      </p:sp>
    </p:spTree>
    <p:extLst>
      <p:ext uri="{BB962C8B-B14F-4D97-AF65-F5344CB8AC3E}">
        <p14:creationId xmlns:p14="http://schemas.microsoft.com/office/powerpoint/2010/main" val="2826576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EEB25E-1C98-43D3-B909-8136A9D37CE3}" type="slidenum">
              <a:rPr lang="en-US" smtClean="0"/>
              <a:t>37</a:t>
            </a:fld>
            <a:endParaRPr lang="en-US"/>
          </a:p>
        </p:txBody>
      </p:sp>
    </p:spTree>
    <p:extLst>
      <p:ext uri="{BB962C8B-B14F-4D97-AF65-F5344CB8AC3E}">
        <p14:creationId xmlns:p14="http://schemas.microsoft.com/office/powerpoint/2010/main" val="3785839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7924800" y="3429000"/>
            <a:ext cx="4267200" cy="3429000"/>
          </a:xfrm>
          <a:custGeom>
            <a:avLst/>
            <a:gdLst/>
            <a:ahLst/>
            <a:cxnLst/>
            <a:rect l="l" t="t" r="r" b="b"/>
            <a:pathLst>
              <a:path w="4267200" h="3429000">
                <a:moveTo>
                  <a:pt x="4267200" y="0"/>
                </a:moveTo>
                <a:lnTo>
                  <a:pt x="0" y="3428999"/>
                </a:lnTo>
                <a:lnTo>
                  <a:pt x="4267200" y="3428999"/>
                </a:lnTo>
                <a:lnTo>
                  <a:pt x="4267200" y="0"/>
                </a:lnTo>
                <a:close/>
              </a:path>
            </a:pathLst>
          </a:custGeom>
          <a:solidFill>
            <a:srgbClr val="004282"/>
          </a:solidFill>
        </p:spPr>
        <p:txBody>
          <a:bodyPr wrap="square" lIns="0" tIns="0" rIns="0" bIns="0" rtlCol="0"/>
          <a:lstStyle/>
          <a:p>
            <a:endParaRPr/>
          </a:p>
        </p:txBody>
      </p:sp>
      <p:sp>
        <p:nvSpPr>
          <p:cNvPr id="2" name="Holder 2"/>
          <p:cNvSpPr>
            <a:spLocks noGrp="1"/>
          </p:cNvSpPr>
          <p:nvPr>
            <p:ph type="ctrTitle"/>
          </p:nvPr>
        </p:nvSpPr>
        <p:spPr>
          <a:xfrm>
            <a:off x="89712" y="39115"/>
            <a:ext cx="7458709" cy="1817370"/>
          </a:xfrm>
          <a:prstGeom prst="rect">
            <a:avLst/>
          </a:prstGeom>
        </p:spPr>
        <p:txBody>
          <a:bodyPr wrap="square" lIns="0" tIns="0" rIns="0" bIns="0">
            <a:spAutoFit/>
          </a:bodyPr>
          <a:lstStyle>
            <a:lvl1pPr>
              <a:defRPr sz="3600" b="0" i="0">
                <a:solidFill>
                  <a:schemeClr val="tx1"/>
                </a:solidFill>
                <a:latin typeface="Montserrat Medium"/>
                <a:cs typeface="Montserrat Medium"/>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2C6F66-6373-4090-A4E2-559DB3FD1D2D}" type="datetime1">
              <a:rPr lang="en-US" smtClean="0"/>
              <a:t>7/28/2022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4282"/>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Montserrat"/>
                <a:cs typeface="Montserrat"/>
              </a:defRPr>
            </a:lvl1pPr>
          </a:lstStyle>
          <a:p>
            <a:endParaRPr/>
          </a:p>
        </p:txBody>
      </p:sp>
      <p:sp>
        <p:nvSpPr>
          <p:cNvPr id="4" name="Holder 4"/>
          <p:cNvSpPr>
            <a:spLocks noGrp="1"/>
          </p:cNvSpPr>
          <p:nvPr>
            <p:ph type="ftr" sz="quarter" idx="5"/>
          </p:nvPr>
        </p:nvSpPr>
        <p:spPr/>
        <p:txBody>
          <a:bodyPr lIns="0" tIns="0" rIns="0" bIns="0"/>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5A20E3A-FF01-4510-A3CF-DC86F6CADCAC}" type="datetime1">
              <a:rPr lang="en-US" smtClean="0"/>
              <a:t>7/28/2022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4282"/>
                </a:solidFill>
                <a:latin typeface="Montserrat"/>
                <a:cs typeface="Montserra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EA2128C-71CB-4865-93ED-959DE8D395BC}" type="datetime1">
              <a:rPr lang="en-US" smtClean="0"/>
              <a:t>7/28/2022</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4282"/>
                </a:solidFill>
                <a:latin typeface="Montserrat"/>
                <a:cs typeface="Montserrat"/>
              </a:defRPr>
            </a:lvl1pPr>
          </a:lstStyle>
          <a:p>
            <a:endParaRPr/>
          </a:p>
        </p:txBody>
      </p:sp>
      <p:sp>
        <p:nvSpPr>
          <p:cNvPr id="3" name="Holder 3"/>
          <p:cNvSpPr>
            <a:spLocks noGrp="1"/>
          </p:cNvSpPr>
          <p:nvPr>
            <p:ph type="ftr" sz="quarter" idx="5"/>
          </p:nvPr>
        </p:nvSpPr>
        <p:spPr/>
        <p:txBody>
          <a:bodyPr lIns="0" tIns="0" rIns="0" bIns="0"/>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80FFC4E-7A25-4759-A70B-364F213BA638}" type="datetime1">
              <a:rPr lang="en-US" smtClean="0"/>
              <a:t>7/28/2022</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524C553-57B0-40A2-95B3-E4E42B59C37B}" type="datetime1">
              <a:rPr lang="en-US" smtClean="0"/>
              <a:t>7/28/2022</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D868A592-18B3-447E-8002-7F74E8619633}" type="datetime1">
              <a:rPr lang="en-US" smtClean="0"/>
              <a:t>7/28/2022</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r>
              <a:rPr lang="en-US"/>
              <a:t>2021 Snapshot of Race and Home Buying in America</a:t>
            </a:r>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547741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51302" y="428320"/>
            <a:ext cx="7089394" cy="635000"/>
          </a:xfrm>
          <a:prstGeom prst="rect">
            <a:avLst/>
          </a:prstGeom>
        </p:spPr>
        <p:txBody>
          <a:bodyPr wrap="square" lIns="0" tIns="0" rIns="0" bIns="0">
            <a:spAutoFit/>
          </a:bodyPr>
          <a:lstStyle>
            <a:lvl1pPr>
              <a:defRPr sz="4000" b="1" i="0">
                <a:solidFill>
                  <a:srgbClr val="004282"/>
                </a:solidFill>
                <a:latin typeface="Montserrat"/>
                <a:cs typeface="Montserrat"/>
              </a:defRPr>
            </a:lvl1pPr>
          </a:lstStyle>
          <a:p>
            <a:endParaRPr/>
          </a:p>
        </p:txBody>
      </p:sp>
      <p:sp>
        <p:nvSpPr>
          <p:cNvPr id="3" name="Holder 3"/>
          <p:cNvSpPr>
            <a:spLocks noGrp="1"/>
          </p:cNvSpPr>
          <p:nvPr>
            <p:ph type="body" idx="1"/>
          </p:nvPr>
        </p:nvSpPr>
        <p:spPr>
          <a:xfrm>
            <a:off x="930122" y="1463284"/>
            <a:ext cx="10332085" cy="3604260"/>
          </a:xfrm>
          <a:prstGeom prst="rect">
            <a:avLst/>
          </a:prstGeom>
        </p:spPr>
        <p:txBody>
          <a:bodyPr wrap="square" lIns="0" tIns="0" rIns="0" bIns="0">
            <a:spAutoFit/>
          </a:bodyPr>
          <a:lstStyle>
            <a:lvl1pPr>
              <a:defRPr sz="1800" b="0" i="0">
                <a:solidFill>
                  <a:schemeClr val="tx1"/>
                </a:solidFill>
                <a:latin typeface="Montserrat"/>
                <a:cs typeface="Montserrat"/>
              </a:defRPr>
            </a:lvl1pPr>
          </a:lstStyle>
          <a:p>
            <a:endParaRPr/>
          </a:p>
        </p:txBody>
      </p:sp>
      <p:sp>
        <p:nvSpPr>
          <p:cNvPr id="4" name="Holder 4"/>
          <p:cNvSpPr>
            <a:spLocks noGrp="1"/>
          </p:cNvSpPr>
          <p:nvPr>
            <p:ph type="ftr" sz="quarter" idx="5"/>
          </p:nvPr>
        </p:nvSpPr>
        <p:spPr>
          <a:xfrm>
            <a:off x="578916" y="6601167"/>
            <a:ext cx="3733800" cy="200025"/>
          </a:xfrm>
          <a:prstGeom prst="rect">
            <a:avLst/>
          </a:prstGeom>
        </p:spPr>
        <p:txBody>
          <a:bodyPr wrap="square" lIns="0" tIns="0" rIns="0" bIns="0">
            <a:spAutoFit/>
          </a:bodyPr>
          <a:lstStyle>
            <a:lvl1pPr>
              <a:defRPr sz="1100" b="0" i="1">
                <a:solidFill>
                  <a:schemeClr val="tx1"/>
                </a:solidFill>
                <a:latin typeface="Montserrat Light"/>
                <a:cs typeface="Montserrat Light"/>
              </a:defRPr>
            </a:lvl1pPr>
          </a:lstStyle>
          <a:p>
            <a:pPr marL="12700">
              <a:lnSpc>
                <a:spcPct val="100000"/>
              </a:lnSpc>
              <a:spcBef>
                <a:spcPts val="90"/>
              </a:spcBef>
            </a:pPr>
            <a:r>
              <a:rPr spc="10" dirty="0"/>
              <a:t>2021</a:t>
            </a:r>
            <a:r>
              <a:rPr spc="-40" dirty="0"/>
              <a:t> </a:t>
            </a:r>
            <a:r>
              <a:rPr spc="5" dirty="0"/>
              <a:t>Snapshot</a:t>
            </a:r>
            <a:r>
              <a:rPr spc="-55" dirty="0"/>
              <a:t> </a:t>
            </a:r>
            <a:r>
              <a:rPr spc="15" dirty="0"/>
              <a:t>of</a:t>
            </a:r>
            <a:r>
              <a:rPr spc="-25" dirty="0"/>
              <a:t> </a:t>
            </a:r>
            <a:r>
              <a:rPr spc="15" dirty="0"/>
              <a:t>Race</a:t>
            </a:r>
            <a:r>
              <a:rPr spc="-50" dirty="0"/>
              <a:t> </a:t>
            </a:r>
            <a:r>
              <a:rPr spc="20" dirty="0"/>
              <a:t>and</a:t>
            </a:r>
            <a:r>
              <a:rPr spc="-50" dirty="0"/>
              <a:t> </a:t>
            </a:r>
            <a:r>
              <a:rPr spc="10" dirty="0"/>
              <a:t>Home</a:t>
            </a:r>
            <a:r>
              <a:rPr spc="-55" dirty="0"/>
              <a:t> </a:t>
            </a:r>
            <a:r>
              <a:rPr spc="10" dirty="0"/>
              <a:t>Buying</a:t>
            </a:r>
            <a:r>
              <a:rPr spc="-60" dirty="0"/>
              <a:t> </a:t>
            </a:r>
            <a:r>
              <a:rPr spc="10" dirty="0"/>
              <a:t>in</a:t>
            </a:r>
            <a:r>
              <a:rPr spc="-30" dirty="0"/>
              <a:t> </a:t>
            </a:r>
            <a:r>
              <a:rPr spc="5" dirty="0"/>
              <a:t>America</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AB6D157-1B4C-430A-9991-4ADC7BB17945}" type="datetime1">
              <a:rPr lang="en-US" smtClean="0"/>
              <a:t>7/28/2022</a:t>
            </a:fld>
            <a:endParaRPr lang="en-US"/>
          </a:p>
        </p:txBody>
      </p:sp>
      <p:sp>
        <p:nvSpPr>
          <p:cNvPr id="6" name="Holder 6"/>
          <p:cNvSpPr>
            <a:spLocks noGrp="1"/>
          </p:cNvSpPr>
          <p:nvPr>
            <p:ph type="sldNum" sz="quarter" idx="7"/>
          </p:nvPr>
        </p:nvSpPr>
        <p:spPr>
          <a:xfrm>
            <a:off x="11068557" y="6464985"/>
            <a:ext cx="244475" cy="17843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data@realtors.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9000" b="-58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52400" y="0"/>
            <a:ext cx="11734800" cy="997709"/>
          </a:xfrm>
          <a:prstGeom prst="rect">
            <a:avLst/>
          </a:prstGeom>
        </p:spPr>
        <p:txBody>
          <a:bodyPr vert="horz" wrap="square" lIns="0" tIns="12700" rIns="0" bIns="0" rtlCol="0">
            <a:spAutoFit/>
          </a:bodyPr>
          <a:lstStyle/>
          <a:p>
            <a:pPr marL="12700">
              <a:lnSpc>
                <a:spcPct val="100000"/>
              </a:lnSpc>
              <a:spcBef>
                <a:spcPts val="100"/>
              </a:spcBef>
            </a:pPr>
            <a:r>
              <a:rPr dirty="0"/>
              <a:t>202</a:t>
            </a:r>
            <a:r>
              <a:rPr lang="en-US" dirty="0"/>
              <a:t>2</a:t>
            </a:r>
            <a:br>
              <a:rPr lang="en-US" dirty="0"/>
            </a:br>
            <a:r>
              <a:rPr lang="en-US" sz="2800" dirty="0">
                <a:latin typeface="Montserrat SemiBold" panose="00000700000000000000" pitchFamily="2" charset="0"/>
              </a:rPr>
              <a:t>Greater Milwaukee Association of REALTORS®</a:t>
            </a:r>
            <a:r>
              <a:rPr lang="en-US" sz="2800" b="1" spc="-5" dirty="0">
                <a:latin typeface="Montserrat SemiBold"/>
                <a:cs typeface="Montserrat SemiBold"/>
              </a:rPr>
              <a:t> Member Profile</a:t>
            </a:r>
            <a:endParaRPr dirty="0">
              <a:latin typeface="Montserrat SemiBold"/>
              <a:cs typeface="Montserrat SemiBold"/>
            </a:endParaRPr>
          </a:p>
        </p:txBody>
      </p:sp>
      <p:sp>
        <p:nvSpPr>
          <p:cNvPr id="3" name="object 3"/>
          <p:cNvSpPr txBox="1"/>
          <p:nvPr/>
        </p:nvSpPr>
        <p:spPr>
          <a:xfrm>
            <a:off x="152400" y="1143000"/>
            <a:ext cx="6477000" cy="579646"/>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Montserrat"/>
                <a:cs typeface="Montserrat"/>
              </a:rPr>
              <a:t>National</a:t>
            </a:r>
            <a:r>
              <a:rPr sz="1800" spc="-30" dirty="0">
                <a:latin typeface="Montserrat"/>
                <a:cs typeface="Montserrat"/>
              </a:rPr>
              <a:t> </a:t>
            </a:r>
            <a:r>
              <a:rPr sz="1800" spc="-5" dirty="0">
                <a:latin typeface="Montserrat"/>
                <a:cs typeface="Montserrat"/>
              </a:rPr>
              <a:t>Association</a:t>
            </a:r>
            <a:r>
              <a:rPr sz="1800" spc="-25" dirty="0">
                <a:latin typeface="Montserrat"/>
                <a:cs typeface="Montserrat"/>
              </a:rPr>
              <a:t> </a:t>
            </a:r>
            <a:r>
              <a:rPr sz="1800" dirty="0">
                <a:latin typeface="Montserrat"/>
                <a:cs typeface="Montserrat"/>
              </a:rPr>
              <a:t>of</a:t>
            </a:r>
            <a:r>
              <a:rPr sz="1800" spc="-10" dirty="0">
                <a:latin typeface="Montserrat"/>
                <a:cs typeface="Montserrat"/>
              </a:rPr>
              <a:t> </a:t>
            </a:r>
            <a:r>
              <a:rPr lang="en-US" spc="-10" dirty="0">
                <a:latin typeface="Montserrat"/>
                <a:cs typeface="Montserrat"/>
              </a:rPr>
              <a:t> </a:t>
            </a:r>
            <a:r>
              <a:rPr sz="1800" spc="-5" dirty="0">
                <a:latin typeface="Montserrat"/>
                <a:cs typeface="Montserrat"/>
              </a:rPr>
              <a:t>REALTORS® </a:t>
            </a:r>
            <a:r>
              <a:rPr sz="1800" spc="-459" dirty="0">
                <a:latin typeface="Montserrat"/>
                <a:cs typeface="Montserrat"/>
              </a:rPr>
              <a:t> </a:t>
            </a:r>
            <a:r>
              <a:rPr lang="en-US" spc="-459" dirty="0">
                <a:latin typeface="Montserrat"/>
                <a:cs typeface="Montserrat"/>
              </a:rPr>
              <a:t> </a:t>
            </a:r>
          </a:p>
          <a:p>
            <a:pPr marL="12700" marR="5080">
              <a:lnSpc>
                <a:spcPct val="100000"/>
              </a:lnSpc>
              <a:spcBef>
                <a:spcPts val="100"/>
              </a:spcBef>
            </a:pPr>
            <a:r>
              <a:rPr sz="1800" spc="-5" dirty="0">
                <a:latin typeface="Montserrat"/>
                <a:cs typeface="Montserrat"/>
              </a:rPr>
              <a:t>Research</a:t>
            </a:r>
            <a:r>
              <a:rPr sz="1800" spc="-20" dirty="0">
                <a:latin typeface="Montserrat"/>
                <a:cs typeface="Montserrat"/>
              </a:rPr>
              <a:t> </a:t>
            </a:r>
            <a:r>
              <a:rPr sz="1800" dirty="0">
                <a:latin typeface="Montserrat"/>
                <a:cs typeface="Montserrat"/>
              </a:rPr>
              <a:t>Group</a:t>
            </a:r>
          </a:p>
        </p:txBody>
      </p:sp>
      <p:sp>
        <p:nvSpPr>
          <p:cNvPr id="7" name="Right Triangle 6">
            <a:extLst>
              <a:ext uri="{FF2B5EF4-FFF2-40B4-BE49-F238E27FC236}">
                <a16:creationId xmlns:a16="http://schemas.microsoft.com/office/drawing/2014/main" id="{52FCA3D2-9F46-4BC6-B1B1-6A2B11B20FA7}"/>
              </a:ext>
            </a:extLst>
          </p:cNvPr>
          <p:cNvSpPr/>
          <p:nvPr/>
        </p:nvSpPr>
        <p:spPr>
          <a:xfrm rot="16200000">
            <a:off x="8763001" y="3428998"/>
            <a:ext cx="3352801" cy="3505202"/>
          </a:xfrm>
          <a:prstGeom prst="rtTriangle">
            <a:avLst/>
          </a:prstGeom>
          <a:solidFill>
            <a:srgbClr val="004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5" name="Picture 4" descr="Text&#10;&#10;Description automatically generated with low confidence">
            <a:extLst>
              <a:ext uri="{FF2B5EF4-FFF2-40B4-BE49-F238E27FC236}">
                <a16:creationId xmlns:a16="http://schemas.microsoft.com/office/drawing/2014/main" id="{440DBDD9-072D-4312-B016-CF1D0CA7C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3328" y="5867400"/>
            <a:ext cx="2489175" cy="8359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989380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Real Estate Experience of REALTORS®</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10</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9" name="Table 8">
            <a:extLst>
              <a:ext uri="{FF2B5EF4-FFF2-40B4-BE49-F238E27FC236}">
                <a16:creationId xmlns:a16="http://schemas.microsoft.com/office/drawing/2014/main" id="{01214512-B4E1-433A-98F0-19E1FCDDF6F9}"/>
              </a:ext>
            </a:extLst>
          </p:cNvPr>
          <p:cNvGraphicFramePr>
            <a:graphicFrameLocks noGrp="1"/>
          </p:cNvGraphicFramePr>
          <p:nvPr>
            <p:extLst>
              <p:ext uri="{D42A27DB-BD31-4B8C-83A1-F6EECF244321}">
                <p14:modId xmlns:p14="http://schemas.microsoft.com/office/powerpoint/2010/main" val="3425374701"/>
              </p:ext>
            </p:extLst>
          </p:nvPr>
        </p:nvGraphicFramePr>
        <p:xfrm>
          <a:off x="1524001" y="1371600"/>
          <a:ext cx="8839201" cy="449579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1 year or less</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18%</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331050">
                <a:tc>
                  <a:txBody>
                    <a:bodyPr/>
                    <a:lstStyle/>
                    <a:p>
                      <a:pPr algn="l" fontAlgn="b"/>
                      <a:r>
                        <a:rPr lang="en-US" sz="1800" b="0" i="0" u="none" strike="noStrike" dirty="0">
                          <a:effectLst/>
                          <a:latin typeface="Montserrat" panose="00000500000000000000" pitchFamily="2" charset="0"/>
                        </a:rPr>
                        <a:t>2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7%</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7%</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dirty="0">
                          <a:effectLst/>
                          <a:latin typeface="Montserrat" panose="00000500000000000000" pitchFamily="2" charset="0"/>
                        </a:rPr>
                        <a:t>3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331050">
                <a:tc>
                  <a:txBody>
                    <a:bodyPr/>
                    <a:lstStyle/>
                    <a:p>
                      <a:pPr algn="l" fontAlgn="b"/>
                      <a:r>
                        <a:rPr lang="en-US" sz="1800" b="0" i="0" u="none" strike="noStrike" dirty="0">
                          <a:effectLst/>
                          <a:latin typeface="Montserrat" panose="00000500000000000000" pitchFamily="2" charset="0"/>
                        </a:rPr>
                        <a:t>4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331050">
                <a:tc>
                  <a:txBody>
                    <a:bodyPr/>
                    <a:lstStyle/>
                    <a:p>
                      <a:pPr algn="l" fontAlgn="b"/>
                      <a:r>
                        <a:rPr lang="en-US" sz="1800" b="0" i="0" u="none" strike="noStrike" dirty="0">
                          <a:effectLst/>
                          <a:latin typeface="Montserrat" panose="00000500000000000000" pitchFamily="2" charset="0"/>
                        </a:rPr>
                        <a:t>5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331050">
                <a:tc>
                  <a:txBody>
                    <a:bodyPr/>
                    <a:lstStyle/>
                    <a:p>
                      <a:pPr algn="l" fontAlgn="b"/>
                      <a:r>
                        <a:rPr lang="en-US" sz="1800" b="0" i="0" u="none" strike="noStrike" dirty="0">
                          <a:effectLst/>
                          <a:latin typeface="Montserrat" panose="00000500000000000000" pitchFamily="2" charset="0"/>
                        </a:rPr>
                        <a:t>6 to 10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12%</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331050">
                <a:tc>
                  <a:txBody>
                    <a:bodyPr/>
                    <a:lstStyle/>
                    <a:p>
                      <a:pPr algn="l" fontAlgn="b"/>
                      <a:r>
                        <a:rPr lang="en-US" sz="1800" b="0" i="0" u="none" strike="noStrike" dirty="0">
                          <a:effectLst/>
                          <a:latin typeface="Montserrat" panose="00000500000000000000" pitchFamily="2" charset="0"/>
                        </a:rPr>
                        <a:t>11 to 15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8%</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331050">
                <a:tc>
                  <a:txBody>
                    <a:bodyPr/>
                    <a:lstStyle/>
                    <a:p>
                      <a:pPr algn="l" fontAlgn="b"/>
                      <a:r>
                        <a:rPr lang="en-US" sz="1800" b="0" i="0" u="none" strike="noStrike" dirty="0">
                          <a:effectLst/>
                          <a:latin typeface="Montserrat" panose="00000500000000000000" pitchFamily="2" charset="0"/>
                        </a:rPr>
                        <a:t>16 to 25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20%</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val="3892873087"/>
                  </a:ext>
                </a:extLst>
              </a:tr>
              <a:tr h="331050">
                <a:tc>
                  <a:txBody>
                    <a:bodyPr/>
                    <a:lstStyle/>
                    <a:p>
                      <a:pPr algn="l" fontAlgn="b"/>
                      <a:r>
                        <a:rPr lang="en-US" sz="1800" b="0" i="0" u="none" strike="noStrike" dirty="0">
                          <a:effectLst/>
                          <a:latin typeface="Montserrat" panose="00000500000000000000" pitchFamily="2" charset="0"/>
                        </a:rPr>
                        <a:t>26 to 39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17%</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13%</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331050">
                <a:tc>
                  <a:txBody>
                    <a:bodyPr/>
                    <a:lstStyle/>
                    <a:p>
                      <a:pPr algn="l" fontAlgn="b"/>
                      <a:r>
                        <a:rPr lang="en-US" sz="1800" b="0" i="0" u="none" strike="noStrike" dirty="0">
                          <a:effectLst/>
                          <a:latin typeface="Montserrat" panose="00000500000000000000" pitchFamily="2" charset="0"/>
                        </a:rPr>
                        <a:t>40 or more years</a:t>
                      </a:r>
                    </a:p>
                  </a:txBody>
                  <a:tcPr marL="7620" marR="7620" marT="7620"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5375529"/>
                  </a:ext>
                </a:extLst>
              </a:tr>
              <a:tr h="331050">
                <a:tc>
                  <a:txBody>
                    <a:bodyPr/>
                    <a:lstStyle/>
                    <a:p>
                      <a:pPr algn="l" fontAlgn="b"/>
                      <a:r>
                        <a:rPr lang="en-US" sz="1800" b="1" i="0" u="none" strike="noStrike" dirty="0">
                          <a:effectLst/>
                          <a:latin typeface="Montserrat" panose="00000500000000000000" pitchFamily="2" charset="0"/>
                        </a:rPr>
                        <a:t>Median (years)</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11</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8</a:t>
                      </a:r>
                      <a:endParaRPr lang="en-US" sz="1050" b="0" i="0" u="none" strike="noStrike" dirty="0">
                        <a:effectLst/>
                        <a:latin typeface="Montserrat" panose="00000500000000000000" pitchFamily="2"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303776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989380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Will Remain Active as a Real Estate Professional During the Next Two Years</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11</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Chart 5">
            <a:extLst>
              <a:ext uri="{FF2B5EF4-FFF2-40B4-BE49-F238E27FC236}">
                <a16:creationId xmlns:a16="http://schemas.microsoft.com/office/drawing/2014/main" id="{EC5116BC-DCE9-47F4-9DF6-39866BF8A04E}"/>
              </a:ext>
            </a:extLst>
          </p:cNvPr>
          <p:cNvGraphicFramePr/>
          <p:nvPr>
            <p:extLst>
              <p:ext uri="{D42A27DB-BD31-4B8C-83A1-F6EECF244321}">
                <p14:modId xmlns:p14="http://schemas.microsoft.com/office/powerpoint/2010/main" val="1497326883"/>
              </p:ext>
            </p:extLst>
          </p:nvPr>
        </p:nvGraphicFramePr>
        <p:xfrm>
          <a:off x="5638800" y="1219200"/>
          <a:ext cx="6492240" cy="4669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AFA87FA-CEEE-4620-A8C7-4E832D8B0AAC}"/>
              </a:ext>
            </a:extLst>
          </p:cNvPr>
          <p:cNvGraphicFramePr/>
          <p:nvPr>
            <p:extLst>
              <p:ext uri="{D42A27DB-BD31-4B8C-83A1-F6EECF244321}">
                <p14:modId xmlns:p14="http://schemas.microsoft.com/office/powerpoint/2010/main" val="3717829622"/>
              </p:ext>
            </p:extLst>
          </p:nvPr>
        </p:nvGraphicFramePr>
        <p:xfrm>
          <a:off x="-228600" y="1240971"/>
          <a:ext cx="6492240" cy="4669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244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08590-E75F-45DC-97FF-11D82CEB7F2B}"/>
              </a:ext>
            </a:extLst>
          </p:cNvPr>
          <p:cNvSpPr>
            <a:spLocks noGrp="1"/>
          </p:cNvSpPr>
          <p:nvPr>
            <p:ph type="sldNum" sz="quarter" idx="7"/>
          </p:nvPr>
        </p:nvSpPr>
        <p:spPr/>
        <p:txBody>
          <a:bodyPr/>
          <a:lstStyle/>
          <a:p>
            <a:pPr marL="38100">
              <a:lnSpc>
                <a:spcPts val="1240"/>
              </a:lnSpc>
            </a:pPr>
            <a:fld id="{81D60167-4931-47E6-BA6A-407CBD079E47}" type="slidenum">
              <a:rPr lang="en-US" smtClean="0"/>
              <a:t>12</a:t>
            </a:fld>
            <a:endParaRPr lang="en-US" dirty="0"/>
          </a:p>
        </p:txBody>
      </p:sp>
      <p:sp>
        <p:nvSpPr>
          <p:cNvPr id="6" name="object 3">
            <a:extLst>
              <a:ext uri="{FF2B5EF4-FFF2-40B4-BE49-F238E27FC236}">
                <a16:creationId xmlns:a16="http://schemas.microsoft.com/office/drawing/2014/main" id="{00212050-C88B-4B8F-9841-A228CC9D20BA}"/>
              </a:ext>
            </a:extLst>
          </p:cNvPr>
          <p:cNvSpPr txBox="1">
            <a:spLocks/>
          </p:cNvSpPr>
          <p:nvPr/>
        </p:nvSpPr>
        <p:spPr>
          <a:xfrm>
            <a:off x="152400" y="-152399"/>
            <a:ext cx="8153400" cy="1524000"/>
          </a:xfrm>
          <a:prstGeom prst="rect">
            <a:avLst/>
          </a:prstGeom>
        </p:spPr>
        <p:txBody>
          <a:bodyPr vert="horz" wrap="square" lIns="91440" tIns="45720" rIns="91440" bIns="45720" rtlCol="0" anchor="b">
            <a:noAutofit/>
          </a:bodyPr>
          <a:lstStyle>
            <a:lvl1pPr>
              <a:defRPr sz="4000" b="1" i="0">
                <a:solidFill>
                  <a:srgbClr val="004282"/>
                </a:solidFill>
                <a:latin typeface="Montserrat"/>
                <a:ea typeface="+mj-ea"/>
                <a:cs typeface="Montserrat"/>
              </a:defRPr>
            </a:lvl1pPr>
          </a:lstStyle>
          <a:p>
            <a:pPr marL="12700" marR="5080" algn="l" rtl="0">
              <a:lnSpc>
                <a:spcPct val="90000"/>
              </a:lnSpc>
              <a:spcBef>
                <a:spcPct val="0"/>
              </a:spcBef>
            </a:pPr>
            <a:r>
              <a:rPr lang="en-US" kern="1200" dirty="0">
                <a:latin typeface="Montserrat" panose="00000500000000000000" pitchFamily="2" charset="0"/>
                <a:cs typeface="+mj-cs"/>
              </a:rPr>
              <a:t>Business Activities</a:t>
            </a:r>
          </a:p>
          <a:p>
            <a:pPr marL="12700" marR="5080" algn="l" rtl="0">
              <a:lnSpc>
                <a:spcPct val="90000"/>
              </a:lnSpc>
              <a:spcBef>
                <a:spcPct val="0"/>
              </a:spcBef>
            </a:pPr>
            <a:r>
              <a:rPr lang="en-US" kern="1200" dirty="0">
                <a:latin typeface="Montserrat" panose="00000500000000000000" pitchFamily="2" charset="0"/>
                <a:cs typeface="+mj-cs"/>
              </a:rPr>
              <a:t>of REALTORS®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48483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Median Number of Transaction Sides or Commercial Deals, in 2021</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13</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7" name="Table 6">
            <a:extLst>
              <a:ext uri="{FF2B5EF4-FFF2-40B4-BE49-F238E27FC236}">
                <a16:creationId xmlns:a16="http://schemas.microsoft.com/office/drawing/2014/main" id="{C08318E6-31B1-4B76-929F-129DFB6351C6}"/>
              </a:ext>
            </a:extLst>
          </p:cNvPr>
          <p:cNvGraphicFramePr>
            <a:graphicFrameLocks noGrp="1"/>
          </p:cNvGraphicFramePr>
          <p:nvPr>
            <p:extLst>
              <p:ext uri="{D42A27DB-BD31-4B8C-83A1-F6EECF244321}">
                <p14:modId xmlns:p14="http://schemas.microsoft.com/office/powerpoint/2010/main" val="1157451373"/>
              </p:ext>
            </p:extLst>
          </p:nvPr>
        </p:nvGraphicFramePr>
        <p:xfrm>
          <a:off x="762001" y="969791"/>
          <a:ext cx="10134599" cy="4918418"/>
        </p:xfrm>
        <a:graphic>
          <a:graphicData uri="http://schemas.openxmlformats.org/drawingml/2006/table">
            <a:tbl>
              <a:tblPr bandRow="1"/>
              <a:tblGrid>
                <a:gridCol w="2057399">
                  <a:extLst>
                    <a:ext uri="{9D8B030D-6E8A-4147-A177-3AD203B41FA5}">
                      <a16:colId xmlns:a16="http://schemas.microsoft.com/office/drawing/2014/main" val="4105456806"/>
                    </a:ext>
                  </a:extLst>
                </a:gridCol>
                <a:gridCol w="1981200">
                  <a:extLst>
                    <a:ext uri="{9D8B030D-6E8A-4147-A177-3AD203B41FA5}">
                      <a16:colId xmlns:a16="http://schemas.microsoft.com/office/drawing/2014/main" val="1478223839"/>
                    </a:ext>
                  </a:extLst>
                </a:gridCol>
                <a:gridCol w="2035617">
                  <a:extLst>
                    <a:ext uri="{9D8B030D-6E8A-4147-A177-3AD203B41FA5}">
                      <a16:colId xmlns:a16="http://schemas.microsoft.com/office/drawing/2014/main" val="3413323738"/>
                    </a:ext>
                  </a:extLst>
                </a:gridCol>
                <a:gridCol w="2002983">
                  <a:extLst>
                    <a:ext uri="{9D8B030D-6E8A-4147-A177-3AD203B41FA5}">
                      <a16:colId xmlns:a16="http://schemas.microsoft.com/office/drawing/2014/main" val="3998675800"/>
                    </a:ext>
                  </a:extLst>
                </a:gridCol>
                <a:gridCol w="2057400">
                  <a:extLst>
                    <a:ext uri="{9D8B030D-6E8A-4147-A177-3AD203B41FA5}">
                      <a16:colId xmlns:a16="http://schemas.microsoft.com/office/drawing/2014/main" val="1559237463"/>
                    </a:ext>
                  </a:extLst>
                </a:gridCol>
              </a:tblGrid>
              <a:tr h="453729">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800" b="1" i="0" u="none" strike="noStrike" dirty="0">
                          <a:solidFill>
                            <a:sysClr val="windowText" lastClr="000000"/>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800" b="1" i="0" u="none" strike="noStrike" dirty="0">
                        <a:solidFill>
                          <a:schemeClr val="bg1"/>
                        </a:solidFill>
                        <a:effectLst/>
                        <a:latin typeface="Montserrat" panose="00000500000000000000" pitchFamily="2" charset="0"/>
                      </a:endParaRP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gridSpan="2">
                  <a:txBody>
                    <a:bodyPr/>
                    <a:lstStyle/>
                    <a:p>
                      <a:pPr algn="ctr" fontAlgn="b"/>
                      <a:r>
                        <a:rPr lang="en-US" sz="1800" b="1" i="0" u="none" strike="noStrike" dirty="0">
                          <a:solidFill>
                            <a:sysClr val="windowText" lastClr="000000"/>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800" b="1" i="0" u="none" strike="noStrike" dirty="0">
                        <a:solidFill>
                          <a:schemeClr val="bg1"/>
                        </a:solidFill>
                        <a:effectLst/>
                        <a:latin typeface="Montserrat" panose="00000500000000000000" pitchFamily="2" charset="0"/>
                      </a:endParaRP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84686">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ctr" fontAlgn="b"/>
                      <a:r>
                        <a:rPr lang="en-US" sz="1800" b="0" i="0" u="none" strike="noStrike" dirty="0">
                          <a:solidFill>
                            <a:schemeClr val="bg1"/>
                          </a:solidFill>
                          <a:effectLst/>
                          <a:latin typeface="Montserrat" panose="00000500000000000000" pitchFamily="2" charset="0"/>
                        </a:rPr>
                        <a:t>Residential Sides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0" i="0" u="none" strike="noStrike" dirty="0">
                          <a:solidFill>
                            <a:schemeClr val="bg1"/>
                          </a:solidFill>
                          <a:effectLst/>
                          <a:latin typeface="Montserrat" panose="00000500000000000000" pitchFamily="2" charset="0"/>
                        </a:rPr>
                        <a:t>Commercial Sides </a:t>
                      </a:r>
                    </a:p>
                  </a:txBody>
                  <a:tcPr marL="6165" marR="6165" marT="6165" marB="0" anchor="b">
                    <a:lnL>
                      <a:noFill/>
                    </a:lnL>
                    <a:lnR w="12700" cap="flat" cmpd="sng" algn="ctr">
                      <a:solidFill>
                        <a:schemeClr val="tx1"/>
                      </a:solidFill>
                      <a:prstDash val="sysDot"/>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0" i="0" u="none" strike="noStrike" dirty="0">
                          <a:solidFill>
                            <a:schemeClr val="bg1"/>
                          </a:solidFill>
                          <a:effectLst/>
                          <a:latin typeface="Montserrat" panose="00000500000000000000" pitchFamily="2" charset="0"/>
                        </a:rPr>
                        <a:t>Residential Sides </a:t>
                      </a:r>
                    </a:p>
                  </a:txBody>
                  <a:tcPr marL="6165" marR="6165" marT="6165" marB="0" anchor="b">
                    <a:lnL w="12700" cap="flat" cmpd="sng" algn="ctr">
                      <a:solidFill>
                        <a:schemeClr val="tx1"/>
                      </a:solidFill>
                      <a:prstDash val="sysDot"/>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0" i="0" u="none" strike="noStrike" dirty="0">
                          <a:solidFill>
                            <a:schemeClr val="bg1"/>
                          </a:solidFill>
                          <a:effectLst/>
                          <a:latin typeface="Montserrat" panose="00000500000000000000" pitchFamily="2" charset="0"/>
                        </a:rPr>
                        <a:t>Commercial Sides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86162">
                <a:tc>
                  <a:txBody>
                    <a:bodyPr/>
                    <a:lstStyle/>
                    <a:p>
                      <a:pPr algn="l" fontAlgn="b"/>
                      <a:r>
                        <a:rPr lang="en-US" sz="1800" b="0" i="0" u="none" strike="noStrike" dirty="0">
                          <a:effectLst/>
                          <a:latin typeface="Montserrat" panose="00000500000000000000" pitchFamily="2" charset="0"/>
                        </a:rPr>
                        <a:t>0 transactions</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71%</a:t>
                      </a:r>
                    </a:p>
                  </a:txBody>
                  <a:tcPr marL="6165" marR="6165" marT="6165" marB="0" anchor="ctr">
                    <a:lnL>
                      <a:noFill/>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Montserrat" panose="00000500000000000000" pitchFamily="2" charset="0"/>
                        </a:rPr>
                        <a:t>5%</a:t>
                      </a:r>
                    </a:p>
                  </a:txBody>
                  <a:tcPr marL="7620" marR="7620" marT="7620" marB="0" anchor="ctr">
                    <a:lnL w="12700" cap="flat" cmpd="sng" algn="ctr">
                      <a:solidFill>
                        <a:schemeClr val="tx1"/>
                      </a:solidFill>
                      <a:prstDash val="sysDot"/>
                      <a:round/>
                      <a:headEnd type="none" w="med" len="med"/>
                      <a:tailEnd type="none" w="med" len="med"/>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solidFill>
                            <a:srgbClr val="000000"/>
                          </a:solidFill>
                          <a:effectLst/>
                          <a:latin typeface="Montserrat" panose="00000500000000000000" pitchFamily="2" charset="0"/>
                        </a:rPr>
                        <a:t>65%</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86162">
                <a:tc>
                  <a:txBody>
                    <a:bodyPr/>
                    <a:lstStyle/>
                    <a:p>
                      <a:pPr algn="l" fontAlgn="b"/>
                      <a:r>
                        <a:rPr lang="en-US" sz="1800" b="0" i="0" u="none" strike="noStrike" dirty="0">
                          <a:effectLst/>
                          <a:latin typeface="Montserrat" panose="00000500000000000000" pitchFamily="2" charset="0"/>
                        </a:rPr>
                        <a:t>1 to 5 transactions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28%</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24%</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30%</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26572">
                <a:tc>
                  <a:txBody>
                    <a:bodyPr/>
                    <a:lstStyle/>
                    <a:p>
                      <a:pPr algn="l" fontAlgn="b"/>
                      <a:r>
                        <a:rPr lang="en-US" sz="1800" b="0" i="0" u="none" strike="noStrike" dirty="0">
                          <a:effectLst/>
                          <a:latin typeface="Montserrat" panose="00000500000000000000" pitchFamily="2" charset="0"/>
                        </a:rPr>
                        <a:t>6 to 10 transactions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19%</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86162">
                <a:tc>
                  <a:txBody>
                    <a:bodyPr/>
                    <a:lstStyle/>
                    <a:p>
                      <a:pPr algn="l" fontAlgn="b"/>
                      <a:r>
                        <a:rPr lang="en-US" sz="1800" b="0" i="0" u="none" strike="noStrike" dirty="0">
                          <a:effectLst/>
                          <a:latin typeface="Montserrat" panose="00000500000000000000" pitchFamily="2" charset="0"/>
                        </a:rPr>
                        <a:t>11 to 15 transactions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17%</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16%</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86162">
                <a:tc>
                  <a:txBody>
                    <a:bodyPr/>
                    <a:lstStyle/>
                    <a:p>
                      <a:pPr algn="l" fontAlgn="b"/>
                      <a:r>
                        <a:rPr lang="en-US" sz="1800" b="0" i="0" u="none" strike="noStrike" dirty="0">
                          <a:effectLst/>
                          <a:latin typeface="Montserrat" panose="00000500000000000000" pitchFamily="2" charset="0"/>
                        </a:rPr>
                        <a:t>16 to 20 transactions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10%</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9%</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86162">
                <a:tc>
                  <a:txBody>
                    <a:bodyPr/>
                    <a:lstStyle/>
                    <a:p>
                      <a:pPr algn="l" fontAlgn="b"/>
                      <a:r>
                        <a:rPr lang="en-US" sz="1800" b="0" i="0" u="none" strike="noStrike" dirty="0">
                          <a:effectLst/>
                          <a:latin typeface="Montserrat" panose="00000500000000000000" pitchFamily="2" charset="0"/>
                        </a:rPr>
                        <a:t>21 to 50 transactions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22%</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86162">
                <a:tc>
                  <a:txBody>
                    <a:bodyPr/>
                    <a:lstStyle/>
                    <a:p>
                      <a:pPr algn="l" fontAlgn="b"/>
                      <a:r>
                        <a:rPr lang="en-US" sz="1800" b="0" i="0" u="none" strike="noStrike" dirty="0">
                          <a:effectLst/>
                          <a:latin typeface="Montserrat" panose="00000500000000000000" pitchFamily="2" charset="0"/>
                        </a:rPr>
                        <a:t>51 transactions or more</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ctr">
                    <a:lnL>
                      <a:noFill/>
                    </a:lnL>
                    <a:lnR w="12700" cap="flat" cmpd="sng" algn="ctr">
                      <a:solidFill>
                        <a:schemeClr val="tx1"/>
                      </a:solidFill>
                      <a:prstDash val="sysDot"/>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5%</a:t>
                      </a:r>
                    </a:p>
                  </a:txBody>
                  <a:tcPr marL="7620" marR="7620" marT="7620" marB="0" anchor="ctr">
                    <a:lnL w="12700" cap="flat" cmpd="sng" algn="ctr">
                      <a:solidFill>
                        <a:schemeClr val="tx1"/>
                      </a:solidFill>
                      <a:prstDash val="sysDot"/>
                      <a:round/>
                      <a:headEnd type="none" w="med" len="med"/>
                      <a:tailEnd type="none" w="med" len="med"/>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a:t>
                      </a:r>
                    </a:p>
                  </a:txBody>
                  <a:tcPr marL="7620" marR="7620" marT="7620"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86162">
                <a:tc>
                  <a:txBody>
                    <a:bodyPr/>
                    <a:lstStyle/>
                    <a:p>
                      <a:pPr algn="l" fontAlgn="b"/>
                      <a:r>
                        <a:rPr lang="en-US" sz="1800" b="1" i="0" u="none" strike="noStrike" dirty="0">
                          <a:effectLst/>
                          <a:latin typeface="Montserrat" panose="00000500000000000000" pitchFamily="2" charset="0"/>
                        </a:rPr>
                        <a:t>Median (transactions)</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12</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0</a:t>
                      </a:r>
                    </a:p>
                  </a:txBody>
                  <a:tcPr marL="7620" marR="7620" marT="762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12</a:t>
                      </a:r>
                    </a:p>
                  </a:txBody>
                  <a:tcPr marL="7620" marR="7620" marT="762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0</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
        <p:nvSpPr>
          <p:cNvPr id="9" name="Rectangle 8">
            <a:extLst>
              <a:ext uri="{FF2B5EF4-FFF2-40B4-BE49-F238E27FC236}">
                <a16:creationId xmlns:a16="http://schemas.microsoft.com/office/drawing/2014/main" id="{5D18104F-9161-45F0-A982-C95BD1834415}"/>
              </a:ext>
            </a:extLst>
          </p:cNvPr>
          <p:cNvSpPr/>
          <p:nvPr/>
        </p:nvSpPr>
        <p:spPr>
          <a:xfrm>
            <a:off x="1228652" y="6110498"/>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1201814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48483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Brokerage Sales Volume, in 2021</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14</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FDC3D643-B278-4FFD-8364-796116842C95}"/>
              </a:ext>
            </a:extLst>
          </p:cNvPr>
          <p:cNvGraphicFramePr>
            <a:graphicFrameLocks noGrp="1"/>
          </p:cNvGraphicFramePr>
          <p:nvPr>
            <p:extLst>
              <p:ext uri="{D42A27DB-BD31-4B8C-83A1-F6EECF244321}">
                <p14:modId xmlns:p14="http://schemas.microsoft.com/office/powerpoint/2010/main" val="3196376733"/>
              </p:ext>
            </p:extLst>
          </p:nvPr>
        </p:nvGraphicFramePr>
        <p:xfrm>
          <a:off x="914399" y="727329"/>
          <a:ext cx="10363201" cy="5600286"/>
        </p:xfrm>
        <a:graphic>
          <a:graphicData uri="http://schemas.openxmlformats.org/drawingml/2006/table">
            <a:tbl>
              <a:tblPr bandRow="1"/>
              <a:tblGrid>
                <a:gridCol w="3752193">
                  <a:extLst>
                    <a:ext uri="{9D8B030D-6E8A-4147-A177-3AD203B41FA5}">
                      <a16:colId xmlns:a16="http://schemas.microsoft.com/office/drawing/2014/main" val="4105456806"/>
                    </a:ext>
                  </a:extLst>
                </a:gridCol>
                <a:gridCol w="3147305">
                  <a:extLst>
                    <a:ext uri="{9D8B030D-6E8A-4147-A177-3AD203B41FA5}">
                      <a16:colId xmlns:a16="http://schemas.microsoft.com/office/drawing/2014/main" val="1478223839"/>
                    </a:ext>
                  </a:extLst>
                </a:gridCol>
                <a:gridCol w="3463703">
                  <a:extLst>
                    <a:ext uri="{9D8B030D-6E8A-4147-A177-3AD203B41FA5}">
                      <a16:colId xmlns:a16="http://schemas.microsoft.com/office/drawing/2014/main" val="3413323738"/>
                    </a:ext>
                  </a:extLst>
                </a:gridCol>
              </a:tblGrid>
              <a:tr h="35156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33679">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60285">
                <a:tc>
                  <a:txBody>
                    <a:bodyPr/>
                    <a:lstStyle/>
                    <a:p>
                      <a:pPr algn="l" fontAlgn="b"/>
                      <a:r>
                        <a:rPr lang="en-US" sz="1600" b="0" i="0" u="none" strike="noStrike" dirty="0">
                          <a:effectLst/>
                          <a:latin typeface="Montserrat" panose="00000500000000000000" pitchFamily="2" charset="0"/>
                        </a:rPr>
                        <a:t>Less than $500,000</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22%</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24%</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60285">
                <a:tc>
                  <a:txBody>
                    <a:bodyPr/>
                    <a:lstStyle/>
                    <a:p>
                      <a:pPr algn="l" fontAlgn="b"/>
                      <a:r>
                        <a:rPr lang="en-US" sz="1600" b="0" i="0" u="none" strike="noStrike" dirty="0">
                          <a:effectLst/>
                          <a:latin typeface="Montserrat" panose="00000500000000000000" pitchFamily="2" charset="0"/>
                        </a:rPr>
                        <a:t>$500,000  to under $1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60285">
                <a:tc>
                  <a:txBody>
                    <a:bodyPr/>
                    <a:lstStyle/>
                    <a:p>
                      <a:pPr algn="l" fontAlgn="b"/>
                      <a:r>
                        <a:rPr lang="en-US" sz="1600" b="0" i="0" u="none" strike="noStrike" dirty="0">
                          <a:effectLst/>
                          <a:latin typeface="Montserrat" panose="00000500000000000000" pitchFamily="2" charset="0"/>
                        </a:rPr>
                        <a:t>$1 to under $1.5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60285">
                <a:tc>
                  <a:txBody>
                    <a:bodyPr/>
                    <a:lstStyle/>
                    <a:p>
                      <a:pPr algn="l" fontAlgn="b"/>
                      <a:r>
                        <a:rPr lang="en-US" sz="1600" b="0" i="0" u="none" strike="noStrike" dirty="0">
                          <a:effectLst/>
                          <a:latin typeface="Montserrat" panose="00000500000000000000" pitchFamily="2" charset="0"/>
                        </a:rPr>
                        <a:t>$1.5 to under $2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60285">
                <a:tc>
                  <a:txBody>
                    <a:bodyPr/>
                    <a:lstStyle/>
                    <a:p>
                      <a:pPr algn="l" fontAlgn="b"/>
                      <a:r>
                        <a:rPr lang="en-US" sz="1600" b="0" i="0" u="none" strike="noStrike" dirty="0">
                          <a:effectLst/>
                          <a:latin typeface="Montserrat" panose="00000500000000000000" pitchFamily="2" charset="0"/>
                        </a:rPr>
                        <a:t>$2 to under $3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60285">
                <a:tc>
                  <a:txBody>
                    <a:bodyPr/>
                    <a:lstStyle/>
                    <a:p>
                      <a:pPr algn="l" fontAlgn="b"/>
                      <a:r>
                        <a:rPr lang="en-US" sz="1600" b="0" i="0" u="none" strike="noStrike" dirty="0">
                          <a:effectLst/>
                          <a:latin typeface="Montserrat" panose="00000500000000000000" pitchFamily="2" charset="0"/>
                        </a:rPr>
                        <a:t>$3 to under $4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60285">
                <a:tc>
                  <a:txBody>
                    <a:bodyPr/>
                    <a:lstStyle/>
                    <a:p>
                      <a:pPr algn="l" fontAlgn="b"/>
                      <a:r>
                        <a:rPr lang="en-US" sz="1600" b="0" i="0" u="none" strike="noStrike" dirty="0">
                          <a:effectLst/>
                          <a:latin typeface="Montserrat" panose="00000500000000000000" pitchFamily="2" charset="0"/>
                        </a:rPr>
                        <a:t>$4 to under $5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60285">
                <a:tc>
                  <a:txBody>
                    <a:bodyPr/>
                    <a:lstStyle/>
                    <a:p>
                      <a:pPr algn="l" fontAlgn="b"/>
                      <a:r>
                        <a:rPr lang="en-US" sz="1600" b="0" i="0" u="none" strike="noStrike" dirty="0">
                          <a:effectLst/>
                          <a:latin typeface="Montserrat" panose="00000500000000000000" pitchFamily="2" charset="0"/>
                        </a:rPr>
                        <a:t>$5 to under $6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val="3892873087"/>
                  </a:ext>
                </a:extLst>
              </a:tr>
              <a:tr h="260285">
                <a:tc>
                  <a:txBody>
                    <a:bodyPr/>
                    <a:lstStyle/>
                    <a:p>
                      <a:pPr algn="l" fontAlgn="b"/>
                      <a:r>
                        <a:rPr lang="en-US" sz="1600" b="0" i="0" u="none" strike="noStrike" dirty="0">
                          <a:effectLst/>
                          <a:latin typeface="Montserrat" panose="00000500000000000000" pitchFamily="2" charset="0"/>
                        </a:rPr>
                        <a:t>$6 to under $7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60285">
                <a:tc>
                  <a:txBody>
                    <a:bodyPr/>
                    <a:lstStyle/>
                    <a:p>
                      <a:pPr algn="l" fontAlgn="b"/>
                      <a:r>
                        <a:rPr lang="en-US" sz="1600" b="0" i="0" u="none" strike="noStrike" dirty="0">
                          <a:effectLst/>
                          <a:latin typeface="Montserrat" panose="00000500000000000000" pitchFamily="2" charset="0"/>
                        </a:rPr>
                        <a:t>$7 to under $8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85248320"/>
                  </a:ext>
                </a:extLst>
              </a:tr>
              <a:tr h="260285">
                <a:tc>
                  <a:txBody>
                    <a:bodyPr/>
                    <a:lstStyle/>
                    <a:p>
                      <a:pPr algn="l" fontAlgn="b"/>
                      <a:r>
                        <a:rPr lang="en-US" sz="1600" b="0" i="0" u="none" strike="noStrike" dirty="0">
                          <a:effectLst/>
                          <a:latin typeface="Montserrat" panose="00000500000000000000" pitchFamily="2" charset="0"/>
                        </a:rPr>
                        <a:t>$8 to under $10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605890"/>
                  </a:ext>
                </a:extLst>
              </a:tr>
              <a:tr h="260285">
                <a:tc>
                  <a:txBody>
                    <a:bodyPr/>
                    <a:lstStyle/>
                    <a:p>
                      <a:pPr algn="l" fontAlgn="b"/>
                      <a:r>
                        <a:rPr lang="en-US" sz="1600" b="0" i="0" u="none" strike="noStrike" dirty="0">
                          <a:effectLst/>
                          <a:latin typeface="Montserrat" panose="00000500000000000000" pitchFamily="2" charset="0"/>
                        </a:rPr>
                        <a:t>$10 million or more</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12%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54483475"/>
                  </a:ext>
                </a:extLst>
              </a:tr>
              <a:tr h="260285">
                <a:tc>
                  <a:txBody>
                    <a:bodyPr/>
                    <a:lstStyle/>
                    <a:p>
                      <a:pPr algn="l" fontAlgn="b"/>
                      <a:r>
                        <a:rPr lang="en-US" sz="1600" b="0" i="0" u="none" strike="noStrike" dirty="0">
                          <a:effectLst/>
                          <a:latin typeface="Montserrat" panose="00000500000000000000" pitchFamily="2" charset="0"/>
                        </a:rPr>
                        <a:t>    $10 to under $14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841908"/>
                  </a:ext>
                </a:extLst>
              </a:tr>
              <a:tr h="260285">
                <a:tc>
                  <a:txBody>
                    <a:bodyPr/>
                    <a:lstStyle/>
                    <a:p>
                      <a:pPr algn="l" fontAlgn="b"/>
                      <a:r>
                        <a:rPr lang="en-US" sz="1600" b="0" i="0" u="none" strike="noStrike" dirty="0">
                          <a:effectLst/>
                          <a:latin typeface="Montserrat" panose="00000500000000000000" pitchFamily="2" charset="0"/>
                        </a:rPr>
                        <a:t>    $14 to under $20 million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11330779"/>
                  </a:ext>
                </a:extLst>
              </a:tr>
              <a:tr h="260285">
                <a:tc>
                  <a:txBody>
                    <a:bodyPr/>
                    <a:lstStyle/>
                    <a:p>
                      <a:pPr algn="l" fontAlgn="b"/>
                      <a:r>
                        <a:rPr lang="en-US" sz="1600" b="0" i="0" u="none" strike="noStrike" dirty="0">
                          <a:effectLst/>
                          <a:latin typeface="Montserrat" panose="00000500000000000000" pitchFamily="2" charset="0"/>
                        </a:rPr>
                        <a:t>    $20 million or more</a:t>
                      </a:r>
                    </a:p>
                  </a:txBody>
                  <a:tcPr marL="7620" marR="7620" marT="7620"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Montserrat" panose="00000500000000000000" pitchFamily="2" charset="0"/>
                        </a:rPr>
                        <a:t>4%</a:t>
                      </a:r>
                    </a:p>
                  </a:txBody>
                  <a:tcPr marL="7620" marR="7620" marT="7620"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5375529"/>
                  </a:ext>
                </a:extLst>
              </a:tr>
              <a:tr h="234891">
                <a:tc>
                  <a:txBody>
                    <a:bodyPr/>
                    <a:lstStyle/>
                    <a:p>
                      <a:pPr algn="l" fontAlgn="b"/>
                      <a:r>
                        <a:rPr lang="en-US" sz="1800" b="1" i="0" u="none" strike="noStrike" dirty="0">
                          <a:effectLst/>
                          <a:latin typeface="Montserrat" panose="00000500000000000000" pitchFamily="2" charset="0"/>
                        </a:rPr>
                        <a:t>Median (millions)</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$2.5</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$2.6</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221699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48483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The Most Important Factor Limiting Potential Clients in Completing a Transaction</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15</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055E984D-5DD3-4D8F-A52F-53F88BF0924B}"/>
              </a:ext>
            </a:extLst>
          </p:cNvPr>
          <p:cNvGraphicFramePr>
            <a:graphicFrameLocks noGrp="1"/>
          </p:cNvGraphicFramePr>
          <p:nvPr>
            <p:extLst>
              <p:ext uri="{D42A27DB-BD31-4B8C-83A1-F6EECF244321}">
                <p14:modId xmlns:p14="http://schemas.microsoft.com/office/powerpoint/2010/main" val="2250059475"/>
              </p:ext>
            </p:extLst>
          </p:nvPr>
        </p:nvGraphicFramePr>
        <p:xfrm>
          <a:off x="1143000" y="1226127"/>
          <a:ext cx="9595103" cy="4782450"/>
        </p:xfrm>
        <a:graphic>
          <a:graphicData uri="http://schemas.openxmlformats.org/drawingml/2006/table">
            <a:tbl>
              <a:tblPr bandRow="1"/>
              <a:tblGrid>
                <a:gridCol w="6196837">
                  <a:extLst>
                    <a:ext uri="{9D8B030D-6E8A-4147-A177-3AD203B41FA5}">
                      <a16:colId xmlns:a16="http://schemas.microsoft.com/office/drawing/2014/main" val="4105456806"/>
                    </a:ext>
                  </a:extLst>
                </a:gridCol>
                <a:gridCol w="1639161">
                  <a:extLst>
                    <a:ext uri="{9D8B030D-6E8A-4147-A177-3AD203B41FA5}">
                      <a16:colId xmlns:a16="http://schemas.microsoft.com/office/drawing/2014/main" val="1478223839"/>
                    </a:ext>
                  </a:extLst>
                </a:gridCol>
                <a:gridCol w="1759105">
                  <a:extLst>
                    <a:ext uri="{9D8B030D-6E8A-4147-A177-3AD203B41FA5}">
                      <a16:colId xmlns:a16="http://schemas.microsoft.com/office/drawing/2014/main" val="3413323738"/>
                    </a:ext>
                  </a:extLst>
                </a:gridCol>
              </a:tblGrid>
              <a:tr h="526373">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66111">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66111">
                <a:tc>
                  <a:txBody>
                    <a:bodyPr/>
                    <a:lstStyle/>
                    <a:p>
                      <a:pPr algn="l" fontAlgn="b"/>
                      <a:r>
                        <a:rPr lang="en-US" sz="1800" b="0" i="0" u="none" strike="noStrike">
                          <a:effectLst/>
                          <a:latin typeface="Montserrat" panose="00000500000000000000" pitchFamily="2" charset="0"/>
                        </a:rPr>
                        <a:t>No factors are limiting potential clients</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66111">
                <a:tc>
                  <a:txBody>
                    <a:bodyPr/>
                    <a:lstStyle/>
                    <a:p>
                      <a:pPr algn="l" fontAlgn="b"/>
                      <a:r>
                        <a:rPr lang="en-US" sz="1800" b="0" i="0" u="none" strike="noStrike" dirty="0">
                          <a:effectLst/>
                          <a:latin typeface="Montserrat" panose="00000500000000000000" pitchFamily="2" charset="0"/>
                        </a:rPr>
                        <a:t>Lack of inventory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65%</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57%</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66111">
                <a:tc>
                  <a:txBody>
                    <a:bodyPr/>
                    <a:lstStyle/>
                    <a:p>
                      <a:pPr algn="l" fontAlgn="b"/>
                      <a:r>
                        <a:rPr lang="en-US" sz="1800" b="0" i="0" u="none" strike="noStrike" dirty="0">
                          <a:effectLst/>
                          <a:latin typeface="Montserrat" panose="00000500000000000000" pitchFamily="2" charset="0"/>
                        </a:rPr>
                        <a:t>Housing Affordability </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9%</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66111">
                <a:tc>
                  <a:txBody>
                    <a:bodyPr/>
                    <a:lstStyle/>
                    <a:p>
                      <a:pPr algn="l" fontAlgn="b"/>
                      <a:r>
                        <a:rPr lang="en-US" sz="1800" b="0" i="0" u="none" strike="noStrike">
                          <a:effectLst/>
                          <a:latin typeface="Montserrat" panose="00000500000000000000" pitchFamily="2" charset="0"/>
                        </a:rPr>
                        <a:t>Difficulty in finding the right property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66111">
                <a:tc>
                  <a:txBody>
                    <a:bodyPr/>
                    <a:lstStyle/>
                    <a:p>
                      <a:pPr algn="l" fontAlgn="b"/>
                      <a:r>
                        <a:rPr lang="en-US" sz="1800" b="0" i="0" u="none" strike="noStrike">
                          <a:effectLst/>
                          <a:latin typeface="Montserrat" panose="00000500000000000000" pitchFamily="2" charset="0"/>
                        </a:rPr>
                        <a:t>Difficulty in obtaining mortgage finance </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66111">
                <a:tc>
                  <a:txBody>
                    <a:bodyPr/>
                    <a:lstStyle/>
                    <a:p>
                      <a:pPr algn="l" fontAlgn="b"/>
                      <a:r>
                        <a:rPr lang="en-US" sz="1800" b="0" i="0" u="none" strike="noStrike" dirty="0">
                          <a:effectLst/>
                          <a:latin typeface="Montserrat" panose="00000500000000000000" pitchFamily="2" charset="0"/>
                        </a:rPr>
                        <a:t>Expectation that prices might fall further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66111">
                <a:tc>
                  <a:txBody>
                    <a:bodyPr/>
                    <a:lstStyle/>
                    <a:p>
                      <a:pPr algn="l" fontAlgn="b"/>
                      <a:r>
                        <a:rPr lang="en-US" sz="1800" b="0" i="0" u="none" strike="noStrike">
                          <a:effectLst/>
                          <a:latin typeface="Montserrat" panose="00000500000000000000" pitchFamily="2" charset="0"/>
                        </a:rPr>
                        <a:t>Ability to save for downpayment</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66111">
                <a:tc>
                  <a:txBody>
                    <a:bodyPr/>
                    <a:lstStyle/>
                    <a:p>
                      <a:pPr algn="l" fontAlgn="b"/>
                      <a:r>
                        <a:rPr lang="en-US" sz="1800" b="0" i="0" u="none" strike="noStrike">
                          <a:effectLst/>
                          <a:latin typeface="Montserrat" panose="00000500000000000000" pitchFamily="2" charset="0"/>
                        </a:rPr>
                        <a:t>Buyers feel uncomfortable due to COVID-19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2873087"/>
                  </a:ext>
                </a:extLst>
              </a:tr>
              <a:tr h="266111">
                <a:tc>
                  <a:txBody>
                    <a:bodyPr/>
                    <a:lstStyle/>
                    <a:p>
                      <a:pPr algn="l" fontAlgn="b"/>
                      <a:r>
                        <a:rPr lang="en-US" sz="1800" b="0" i="0" u="none" strike="noStrike">
                          <a:effectLst/>
                          <a:latin typeface="Montserrat" panose="00000500000000000000" pitchFamily="2" charset="0"/>
                        </a:rPr>
                        <a:t>Sellers feel uncomfortable due to COVID-19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66111">
                <a:tc>
                  <a:txBody>
                    <a:bodyPr/>
                    <a:lstStyle/>
                    <a:p>
                      <a:pPr algn="l" fontAlgn="b"/>
                      <a:r>
                        <a:rPr lang="en-US" sz="1800" b="0" i="0" u="none" strike="noStrike">
                          <a:effectLst/>
                          <a:latin typeface="Montserrat" panose="00000500000000000000" pitchFamily="2" charset="0"/>
                        </a:rPr>
                        <a:t>Concern about losing job</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35375529"/>
                  </a:ext>
                </a:extLst>
              </a:tr>
              <a:tr h="266111">
                <a:tc>
                  <a:txBody>
                    <a:bodyPr/>
                    <a:lstStyle/>
                    <a:p>
                      <a:pPr algn="l" fontAlgn="b"/>
                      <a:r>
                        <a:rPr lang="en-US" sz="1800" b="0" i="0" u="none" strike="noStrike">
                          <a:effectLst/>
                          <a:latin typeface="Montserrat" panose="00000500000000000000" pitchFamily="2" charset="0"/>
                        </a:rPr>
                        <a:t>Ability to sell existing home</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853861"/>
                  </a:ext>
                </a:extLst>
              </a:tr>
              <a:tr h="266111">
                <a:tc>
                  <a:txBody>
                    <a:bodyPr/>
                    <a:lstStyle/>
                    <a:p>
                      <a:pPr algn="l" fontAlgn="b"/>
                      <a:r>
                        <a:rPr lang="en-US" sz="1800" b="0" i="0" u="none" strike="noStrike">
                          <a:effectLst/>
                          <a:latin typeface="Montserrat" panose="00000500000000000000" pitchFamily="2" charset="0"/>
                        </a:rPr>
                        <a:t>Low consumer confidence</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9907700"/>
                  </a:ext>
                </a:extLst>
              </a:tr>
              <a:tr h="266111">
                <a:tc>
                  <a:txBody>
                    <a:bodyPr/>
                    <a:lstStyle/>
                    <a:p>
                      <a:pPr algn="l" fontAlgn="b"/>
                      <a:r>
                        <a:rPr lang="en-US" sz="1800" b="0" i="0" u="none" strike="noStrike">
                          <a:effectLst/>
                          <a:latin typeface="Montserrat" panose="00000500000000000000" pitchFamily="2" charset="0"/>
                        </a:rPr>
                        <a:t>Expectation that mortgage rates might come down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93138"/>
                  </a:ext>
                </a:extLst>
              </a:tr>
              <a:tr h="266111">
                <a:tc>
                  <a:txBody>
                    <a:bodyPr/>
                    <a:lstStyle/>
                    <a:p>
                      <a:pPr algn="l" fontAlgn="b"/>
                      <a:r>
                        <a:rPr lang="en-US" sz="1800" b="0" i="0" u="none" strike="noStrike" dirty="0">
                          <a:effectLst/>
                          <a:latin typeface="Montserrat" panose="00000500000000000000" pitchFamily="2" charset="0"/>
                        </a:rPr>
                        <a:t>Other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39159087"/>
                  </a:ext>
                </a:extLst>
              </a:tr>
            </a:tbl>
          </a:graphicData>
        </a:graphic>
      </p:graphicFrame>
      <p:sp>
        <p:nvSpPr>
          <p:cNvPr id="7" name="Rectangle 6">
            <a:extLst>
              <a:ext uri="{FF2B5EF4-FFF2-40B4-BE49-F238E27FC236}">
                <a16:creationId xmlns:a16="http://schemas.microsoft.com/office/drawing/2014/main" id="{11D400B1-4A54-44AC-9C3B-046346392732}"/>
              </a:ext>
            </a:extLst>
          </p:cNvPr>
          <p:cNvSpPr/>
          <p:nvPr/>
        </p:nvSpPr>
        <p:spPr>
          <a:xfrm>
            <a:off x="1228652" y="6110498"/>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27024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48483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Hours Worked Per Week</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16</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C973F71F-A156-4AF0-B082-BF6EC52E3169}"/>
              </a:ext>
            </a:extLst>
          </p:cNvPr>
          <p:cNvGraphicFramePr>
            <a:graphicFrameLocks noGrp="1"/>
          </p:cNvGraphicFramePr>
          <p:nvPr>
            <p:extLst>
              <p:ext uri="{D42A27DB-BD31-4B8C-83A1-F6EECF244321}">
                <p14:modId xmlns:p14="http://schemas.microsoft.com/office/powerpoint/2010/main" val="176351320"/>
              </p:ext>
            </p:extLst>
          </p:nvPr>
        </p:nvGraphicFramePr>
        <p:xfrm>
          <a:off x="1371600" y="2057400"/>
          <a:ext cx="8839201" cy="250949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Less than 20 hours</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15%</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331050">
                <a:tc>
                  <a:txBody>
                    <a:bodyPr/>
                    <a:lstStyle/>
                    <a:p>
                      <a:pPr algn="l" fontAlgn="b"/>
                      <a:r>
                        <a:rPr lang="en-US" sz="1800" b="0" i="0" u="none" strike="noStrike" dirty="0">
                          <a:effectLst/>
                          <a:latin typeface="Montserrat" panose="00000500000000000000" pitchFamily="2" charset="0"/>
                        </a:rPr>
                        <a:t>20 to 39 hours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36</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39%</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dirty="0">
                          <a:effectLst/>
                          <a:latin typeface="Montserrat" panose="00000500000000000000" pitchFamily="2" charset="0"/>
                        </a:rPr>
                        <a:t>40 to 59 hours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39</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35%</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331050">
                <a:tc>
                  <a:txBody>
                    <a:bodyPr/>
                    <a:lstStyle/>
                    <a:p>
                      <a:pPr algn="l" fontAlgn="b"/>
                      <a:r>
                        <a:rPr lang="en-US" sz="1800" b="0" i="0" u="none" strike="noStrike" dirty="0">
                          <a:effectLst/>
                          <a:latin typeface="Montserrat" panose="00000500000000000000" pitchFamily="2" charset="0"/>
                        </a:rPr>
                        <a:t>60 hours or more</a:t>
                      </a:r>
                    </a:p>
                  </a:txBody>
                  <a:tcPr marL="7620" marR="7620" marT="7620"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9</a:t>
                      </a:r>
                    </a:p>
                  </a:txBody>
                  <a:tcPr marL="7620" marR="7620" marT="762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11%</a:t>
                      </a:r>
                    </a:p>
                  </a:txBody>
                  <a:tcPr marL="7620" marR="7620" marT="762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5375529"/>
                  </a:ext>
                </a:extLst>
              </a:tr>
              <a:tr h="331050">
                <a:tc>
                  <a:txBody>
                    <a:bodyPr/>
                    <a:lstStyle/>
                    <a:p>
                      <a:pPr algn="l" fontAlgn="b"/>
                      <a:r>
                        <a:rPr lang="en-US" sz="1800" b="1" i="0" u="none" strike="noStrike" dirty="0">
                          <a:effectLst/>
                          <a:latin typeface="Montserrat" panose="00000500000000000000" pitchFamily="2" charset="0"/>
                        </a:rPr>
                        <a:t>Median (hours)</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35</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35</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4009348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48483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Repeat Business from Past Consumers and Clients, in 2021</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17</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7C971B7E-0275-4009-ADBF-A49559670B6F}"/>
              </a:ext>
            </a:extLst>
          </p:cNvPr>
          <p:cNvGraphicFramePr>
            <a:graphicFrameLocks noGrp="1"/>
          </p:cNvGraphicFramePr>
          <p:nvPr>
            <p:extLst>
              <p:ext uri="{D42A27DB-BD31-4B8C-83A1-F6EECF244321}">
                <p14:modId xmlns:p14="http://schemas.microsoft.com/office/powerpoint/2010/main" val="1853574199"/>
              </p:ext>
            </p:extLst>
          </p:nvPr>
        </p:nvGraphicFramePr>
        <p:xfrm>
          <a:off x="1524000" y="2133600"/>
          <a:ext cx="8839201" cy="284054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None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22%</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effectLst/>
                          <a:latin typeface="Montserrat" panose="00000500000000000000" pitchFamily="2" charset="0"/>
                        </a:rPr>
                        <a:t>27%</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331050">
                <a:tc>
                  <a:txBody>
                    <a:bodyPr/>
                    <a:lstStyle/>
                    <a:p>
                      <a:pPr algn="l" fontAlgn="b"/>
                      <a:r>
                        <a:rPr lang="en-US" sz="1800" b="0" i="0" u="none" strike="noStrike">
                          <a:effectLst/>
                          <a:latin typeface="Montserrat" panose="00000500000000000000" pitchFamily="2" charset="0"/>
                        </a:rPr>
                        <a:t>Less than 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a:effectLst/>
                          <a:latin typeface="Montserrat" panose="00000500000000000000" pitchFamily="2" charset="0"/>
                        </a:rPr>
                        <a:t>Up to 25%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19%</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331050">
                <a:tc>
                  <a:txBody>
                    <a:bodyPr/>
                    <a:lstStyle/>
                    <a:p>
                      <a:pPr algn="l" fontAlgn="b"/>
                      <a:r>
                        <a:rPr lang="en-US" sz="1800" b="0" i="0" u="none" strike="noStrike">
                          <a:effectLst/>
                          <a:latin typeface="Montserrat" panose="00000500000000000000" pitchFamily="2" charset="0"/>
                        </a:rPr>
                        <a:t>Up to 50%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19%</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13%</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331050">
                <a:tc>
                  <a:txBody>
                    <a:bodyPr/>
                    <a:lstStyle/>
                    <a:p>
                      <a:pPr algn="l" fontAlgn="b"/>
                      <a:r>
                        <a:rPr lang="en-US" sz="1800" b="0" i="0" u="none" strike="noStrike" dirty="0">
                          <a:effectLst/>
                          <a:latin typeface="Montserrat" panose="00000500000000000000" pitchFamily="2" charset="0"/>
                        </a:rPr>
                        <a:t>More than 50%</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21%</a:t>
                      </a:r>
                    </a:p>
                  </a:txBody>
                  <a:tcPr marL="6165" marR="6165" marT="6165"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23%</a:t>
                      </a:r>
                    </a:p>
                  </a:txBody>
                  <a:tcPr marL="7620" marR="7620" marT="7620"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331050">
                <a:tc>
                  <a:txBody>
                    <a:bodyPr/>
                    <a:lstStyle/>
                    <a:p>
                      <a:pPr algn="l" fontAlgn="b"/>
                      <a:r>
                        <a:rPr lang="en-US" sz="1800" b="1" i="0" u="none" strike="noStrike" dirty="0">
                          <a:effectLst/>
                          <a:latin typeface="Montserrat" panose="00000500000000000000" pitchFamily="2" charset="0"/>
                        </a:rPr>
                        <a:t>Median</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19%</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16%</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390726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Business Through Referrals from Past Consumers and Clients, in 2021</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18</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DBCC79E6-C1E1-4502-94B8-634DE26FD55F}"/>
              </a:ext>
            </a:extLst>
          </p:cNvPr>
          <p:cNvGraphicFramePr>
            <a:graphicFrameLocks noGrp="1"/>
          </p:cNvGraphicFramePr>
          <p:nvPr>
            <p:extLst>
              <p:ext uri="{D42A27DB-BD31-4B8C-83A1-F6EECF244321}">
                <p14:modId xmlns:p14="http://schemas.microsoft.com/office/powerpoint/2010/main" val="1850999676"/>
              </p:ext>
            </p:extLst>
          </p:nvPr>
        </p:nvGraphicFramePr>
        <p:xfrm>
          <a:off x="1511299" y="2133600"/>
          <a:ext cx="8839201" cy="284054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None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effectLst/>
                          <a:latin typeface="Montserrat" panose="00000500000000000000" pitchFamily="2" charset="0"/>
                        </a:rPr>
                        <a:t>20%</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331050">
                <a:tc>
                  <a:txBody>
                    <a:bodyPr/>
                    <a:lstStyle/>
                    <a:p>
                      <a:pPr algn="l" fontAlgn="b"/>
                      <a:r>
                        <a:rPr lang="en-US" sz="1800" b="0" i="0" u="none" strike="noStrike">
                          <a:effectLst/>
                          <a:latin typeface="Montserrat" panose="00000500000000000000" pitchFamily="2" charset="0"/>
                        </a:rPr>
                        <a:t>Less than 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12%</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15%</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a:effectLst/>
                          <a:latin typeface="Montserrat" panose="00000500000000000000" pitchFamily="2" charset="0"/>
                        </a:rPr>
                        <a:t>Up to 25%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25%</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23%</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331050">
                <a:tc>
                  <a:txBody>
                    <a:bodyPr/>
                    <a:lstStyle/>
                    <a:p>
                      <a:pPr algn="l" fontAlgn="b"/>
                      <a:r>
                        <a:rPr lang="en-US" sz="1800" b="0" i="0" u="none" strike="noStrike">
                          <a:effectLst/>
                          <a:latin typeface="Montserrat" panose="00000500000000000000" pitchFamily="2" charset="0"/>
                        </a:rPr>
                        <a:t>Up to 50%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19%</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331050">
                <a:tc>
                  <a:txBody>
                    <a:bodyPr/>
                    <a:lstStyle/>
                    <a:p>
                      <a:pPr algn="l" fontAlgn="b"/>
                      <a:r>
                        <a:rPr lang="en-US" sz="1800" b="0" i="0" u="none" strike="noStrike" dirty="0">
                          <a:effectLst/>
                          <a:latin typeface="Montserrat" panose="00000500000000000000" pitchFamily="2" charset="0"/>
                        </a:rPr>
                        <a:t>More than 50%</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25%</a:t>
                      </a:r>
                    </a:p>
                  </a:txBody>
                  <a:tcPr marL="6165" marR="6165" marT="6165"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23%</a:t>
                      </a:r>
                    </a:p>
                  </a:txBody>
                  <a:tcPr marL="7620" marR="7620" marT="7620" marB="0" anchor="ctr">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331050">
                <a:tc>
                  <a:txBody>
                    <a:bodyPr/>
                    <a:lstStyle/>
                    <a:p>
                      <a:pPr algn="l" fontAlgn="b"/>
                      <a:r>
                        <a:rPr lang="en-US" sz="1800" b="1" i="0" u="none" strike="noStrike" dirty="0">
                          <a:effectLst/>
                          <a:latin typeface="Montserrat" panose="00000500000000000000" pitchFamily="2" charset="0"/>
                        </a:rPr>
                        <a:t>Median</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23%</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20%</a:t>
                      </a:r>
                    </a:p>
                  </a:txBody>
                  <a:tcPr marL="7620" marR="7620" marT="7620" marB="0" anchor="ctr">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398059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08590-E75F-45DC-97FF-11D82CEB7F2B}"/>
              </a:ext>
            </a:extLst>
          </p:cNvPr>
          <p:cNvSpPr>
            <a:spLocks noGrp="1"/>
          </p:cNvSpPr>
          <p:nvPr>
            <p:ph type="sldNum" sz="quarter" idx="7"/>
          </p:nvPr>
        </p:nvSpPr>
        <p:spPr/>
        <p:txBody>
          <a:bodyPr/>
          <a:lstStyle/>
          <a:p>
            <a:pPr marL="38100">
              <a:lnSpc>
                <a:spcPts val="1240"/>
              </a:lnSpc>
            </a:pPr>
            <a:fld id="{81D60167-4931-47E6-BA6A-407CBD079E47}" type="slidenum">
              <a:rPr lang="en-US" smtClean="0"/>
              <a:t>19</a:t>
            </a:fld>
            <a:endParaRPr lang="en-US" dirty="0"/>
          </a:p>
        </p:txBody>
      </p:sp>
      <p:sp>
        <p:nvSpPr>
          <p:cNvPr id="6" name="object 3">
            <a:extLst>
              <a:ext uri="{FF2B5EF4-FFF2-40B4-BE49-F238E27FC236}">
                <a16:creationId xmlns:a16="http://schemas.microsoft.com/office/drawing/2014/main" id="{00212050-C88B-4B8F-9841-A228CC9D20BA}"/>
              </a:ext>
            </a:extLst>
          </p:cNvPr>
          <p:cNvSpPr txBox="1">
            <a:spLocks/>
          </p:cNvSpPr>
          <p:nvPr/>
        </p:nvSpPr>
        <p:spPr>
          <a:xfrm>
            <a:off x="381000" y="-381000"/>
            <a:ext cx="9493793" cy="1628775"/>
          </a:xfrm>
          <a:prstGeom prst="rect">
            <a:avLst/>
          </a:prstGeom>
        </p:spPr>
        <p:txBody>
          <a:bodyPr vert="horz" wrap="square" lIns="91440" tIns="45720" rIns="91440" bIns="45720" rtlCol="0" anchor="b">
            <a:noAutofit/>
          </a:bodyPr>
          <a:lstStyle>
            <a:lvl1pPr>
              <a:defRPr sz="4000" b="1" i="0">
                <a:solidFill>
                  <a:srgbClr val="004282"/>
                </a:solidFill>
                <a:latin typeface="Montserrat"/>
                <a:ea typeface="+mj-ea"/>
                <a:cs typeface="Montserrat"/>
              </a:defRPr>
            </a:lvl1pPr>
          </a:lstStyle>
          <a:p>
            <a:pPr marL="12700" marR="5080" algn="l" rtl="0">
              <a:lnSpc>
                <a:spcPct val="90000"/>
              </a:lnSpc>
              <a:spcBef>
                <a:spcPct val="0"/>
              </a:spcBef>
            </a:pPr>
            <a:r>
              <a:rPr lang="en-US" kern="1200" dirty="0">
                <a:solidFill>
                  <a:srgbClr val="006BB7"/>
                </a:solidFill>
                <a:latin typeface="Montserrat" panose="00000500000000000000" pitchFamily="2" charset="0"/>
                <a:cs typeface="+mj-cs"/>
              </a:rPr>
              <a:t>Income &amp; Expenses</a:t>
            </a:r>
          </a:p>
          <a:p>
            <a:pPr marL="12700" marR="5080" algn="l" rtl="0">
              <a:lnSpc>
                <a:spcPct val="90000"/>
              </a:lnSpc>
              <a:spcBef>
                <a:spcPct val="0"/>
              </a:spcBef>
            </a:pPr>
            <a:r>
              <a:rPr lang="en-US" kern="1200" dirty="0">
                <a:solidFill>
                  <a:srgbClr val="006BB7"/>
                </a:solidFill>
                <a:latin typeface="Montserrat" panose="00000500000000000000" pitchFamily="2" charset="0"/>
                <a:cs typeface="+mj-cs"/>
              </a:rPr>
              <a:t>of REALTORS®</a:t>
            </a:r>
          </a:p>
        </p:txBody>
      </p:sp>
    </p:spTree>
    <p:extLst>
      <p:ext uri="{BB962C8B-B14F-4D97-AF65-F5344CB8AC3E}">
        <p14:creationId xmlns:p14="http://schemas.microsoft.com/office/powerpoint/2010/main" val="98031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75374" y="1574672"/>
            <a:ext cx="5635625" cy="3303468"/>
          </a:xfrm>
          <a:prstGeom prst="rect">
            <a:avLst/>
          </a:prstGeom>
        </p:spPr>
        <p:txBody>
          <a:bodyPr vert="horz" wrap="square" lIns="0" tIns="12700" rIns="0" bIns="0" rtlCol="0">
            <a:spAutoFit/>
          </a:bodyPr>
          <a:lstStyle/>
          <a:p>
            <a:pPr marL="12700">
              <a:lnSpc>
                <a:spcPts val="1530"/>
              </a:lnSpc>
              <a:spcBef>
                <a:spcPts val="100"/>
              </a:spcBef>
            </a:pPr>
            <a:r>
              <a:rPr sz="1500" b="0" spc="-5" dirty="0">
                <a:latin typeface="Montserrat Medium"/>
                <a:cs typeface="Montserrat Medium"/>
              </a:rPr>
              <a:t>Lawrence</a:t>
            </a:r>
            <a:r>
              <a:rPr sz="1500" b="0" spc="-25" dirty="0">
                <a:latin typeface="Montserrat Medium"/>
                <a:cs typeface="Montserrat Medium"/>
              </a:rPr>
              <a:t> </a:t>
            </a:r>
            <a:r>
              <a:rPr sz="1500" b="0" dirty="0">
                <a:latin typeface="Montserrat Medium"/>
                <a:cs typeface="Montserrat Medium"/>
              </a:rPr>
              <a:t>Yun,</a:t>
            </a:r>
            <a:r>
              <a:rPr sz="1500" b="0" spc="-30" dirty="0">
                <a:latin typeface="Montserrat Medium"/>
                <a:cs typeface="Montserrat Medium"/>
              </a:rPr>
              <a:t> </a:t>
            </a:r>
            <a:r>
              <a:rPr sz="1500" b="0" spc="-5" dirty="0">
                <a:latin typeface="Montserrat Medium"/>
                <a:cs typeface="Montserrat Medium"/>
              </a:rPr>
              <a:t>Ph.D.</a:t>
            </a:r>
            <a:endParaRPr sz="1500" dirty="0">
              <a:latin typeface="Montserrat Medium"/>
              <a:cs typeface="Montserrat Medium"/>
            </a:endParaRPr>
          </a:p>
          <a:p>
            <a:pPr marL="12700">
              <a:lnSpc>
                <a:spcPts val="1530"/>
              </a:lnSpc>
            </a:pPr>
            <a:r>
              <a:rPr sz="1500" b="0" spc="-5" dirty="0">
                <a:latin typeface="Montserrat Medium"/>
                <a:cs typeface="Montserrat Medium"/>
              </a:rPr>
              <a:t>Chief</a:t>
            </a:r>
            <a:r>
              <a:rPr sz="1500" b="0" spc="-15" dirty="0">
                <a:latin typeface="Montserrat Medium"/>
                <a:cs typeface="Montserrat Medium"/>
              </a:rPr>
              <a:t> </a:t>
            </a:r>
            <a:r>
              <a:rPr sz="1500" b="0" spc="-5" dirty="0">
                <a:latin typeface="Montserrat Medium"/>
                <a:cs typeface="Montserrat Medium"/>
              </a:rPr>
              <a:t>Economist</a:t>
            </a:r>
            <a:r>
              <a:rPr sz="1500" b="0" spc="-10" dirty="0">
                <a:latin typeface="Montserrat Medium"/>
                <a:cs typeface="Montserrat Medium"/>
              </a:rPr>
              <a:t> </a:t>
            </a:r>
            <a:r>
              <a:rPr sz="1500" b="0" dirty="0">
                <a:latin typeface="Montserrat Medium"/>
                <a:cs typeface="Montserrat Medium"/>
              </a:rPr>
              <a:t>and Senior</a:t>
            </a:r>
            <a:r>
              <a:rPr sz="1500" b="0" spc="-20" dirty="0">
                <a:latin typeface="Montserrat Medium"/>
                <a:cs typeface="Montserrat Medium"/>
              </a:rPr>
              <a:t> </a:t>
            </a:r>
            <a:r>
              <a:rPr sz="1500" b="0" dirty="0">
                <a:latin typeface="Montserrat Medium"/>
                <a:cs typeface="Montserrat Medium"/>
              </a:rPr>
              <a:t>Vice</a:t>
            </a:r>
            <a:r>
              <a:rPr sz="1500" b="0" spc="-25" dirty="0">
                <a:latin typeface="Montserrat Medium"/>
                <a:cs typeface="Montserrat Medium"/>
              </a:rPr>
              <a:t> </a:t>
            </a:r>
            <a:r>
              <a:rPr sz="1500" b="0" spc="-5" dirty="0">
                <a:latin typeface="Montserrat Medium"/>
                <a:cs typeface="Montserrat Medium"/>
              </a:rPr>
              <a:t>President</a:t>
            </a:r>
            <a:endParaRPr sz="1500" dirty="0">
              <a:latin typeface="Montserrat Medium"/>
              <a:cs typeface="Montserrat Medium"/>
            </a:endParaRPr>
          </a:p>
          <a:p>
            <a:pPr>
              <a:lnSpc>
                <a:spcPct val="100000"/>
              </a:lnSpc>
              <a:spcBef>
                <a:spcPts val="45"/>
              </a:spcBef>
            </a:pPr>
            <a:endParaRPr sz="1400" dirty="0">
              <a:latin typeface="Montserrat Medium"/>
              <a:cs typeface="Montserrat Medium"/>
            </a:endParaRPr>
          </a:p>
          <a:p>
            <a:pPr marL="12700">
              <a:lnSpc>
                <a:spcPts val="1530"/>
              </a:lnSpc>
              <a:spcBef>
                <a:spcPts val="5"/>
              </a:spcBef>
            </a:pPr>
            <a:r>
              <a:rPr sz="1500" b="0" dirty="0">
                <a:latin typeface="Montserrat Medium"/>
                <a:cs typeface="Montserrat Medium"/>
              </a:rPr>
              <a:t>Jessica</a:t>
            </a:r>
            <a:r>
              <a:rPr sz="1500" b="0" spc="-35" dirty="0">
                <a:latin typeface="Montserrat Medium"/>
                <a:cs typeface="Montserrat Medium"/>
              </a:rPr>
              <a:t> </a:t>
            </a:r>
            <a:r>
              <a:rPr sz="1500" b="0" dirty="0">
                <a:latin typeface="Montserrat Medium"/>
                <a:cs typeface="Montserrat Medium"/>
              </a:rPr>
              <a:t>Lautz,</a:t>
            </a:r>
            <a:r>
              <a:rPr sz="1500" b="0" spc="-10" dirty="0">
                <a:latin typeface="Montserrat Medium"/>
                <a:cs typeface="Montserrat Medium"/>
              </a:rPr>
              <a:t> </a:t>
            </a:r>
            <a:r>
              <a:rPr sz="1500" b="0" spc="-5" dirty="0">
                <a:latin typeface="Montserrat Medium"/>
                <a:cs typeface="Montserrat Medium"/>
              </a:rPr>
              <a:t>Dr.</a:t>
            </a:r>
            <a:r>
              <a:rPr sz="1500" b="0" spc="-25" dirty="0">
                <a:latin typeface="Montserrat Medium"/>
                <a:cs typeface="Montserrat Medium"/>
              </a:rPr>
              <a:t> </a:t>
            </a:r>
            <a:r>
              <a:rPr sz="1500" b="0" spc="-5" dirty="0">
                <a:latin typeface="Montserrat Medium"/>
                <a:cs typeface="Montserrat Medium"/>
              </a:rPr>
              <a:t>of</a:t>
            </a:r>
            <a:r>
              <a:rPr sz="1500" b="0" spc="-10" dirty="0">
                <a:latin typeface="Montserrat Medium"/>
                <a:cs typeface="Montserrat Medium"/>
              </a:rPr>
              <a:t> </a:t>
            </a:r>
            <a:r>
              <a:rPr sz="1500" b="0" dirty="0">
                <a:latin typeface="Montserrat Medium"/>
                <a:cs typeface="Montserrat Medium"/>
              </a:rPr>
              <a:t>Real</a:t>
            </a:r>
            <a:r>
              <a:rPr sz="1500" b="0" spc="-40" dirty="0">
                <a:latin typeface="Montserrat Medium"/>
                <a:cs typeface="Montserrat Medium"/>
              </a:rPr>
              <a:t> </a:t>
            </a:r>
            <a:r>
              <a:rPr sz="1500" b="0" dirty="0">
                <a:latin typeface="Montserrat Medium"/>
                <a:cs typeface="Montserrat Medium"/>
              </a:rPr>
              <a:t>Estate</a:t>
            </a:r>
            <a:endParaRPr sz="1500" dirty="0">
              <a:latin typeface="Montserrat Medium"/>
              <a:cs typeface="Montserrat Medium"/>
            </a:endParaRPr>
          </a:p>
          <a:p>
            <a:pPr marL="12700">
              <a:lnSpc>
                <a:spcPts val="1530"/>
              </a:lnSpc>
            </a:pPr>
            <a:r>
              <a:rPr sz="1500" b="0" dirty="0">
                <a:latin typeface="Montserrat Medium"/>
                <a:cs typeface="Montserrat Medium"/>
              </a:rPr>
              <a:t>Vice</a:t>
            </a:r>
            <a:r>
              <a:rPr sz="1500" b="0" spc="-25" dirty="0">
                <a:latin typeface="Montserrat Medium"/>
                <a:cs typeface="Montserrat Medium"/>
              </a:rPr>
              <a:t> </a:t>
            </a:r>
            <a:r>
              <a:rPr sz="1500" b="0" spc="-5" dirty="0">
                <a:latin typeface="Montserrat Medium"/>
                <a:cs typeface="Montserrat Medium"/>
              </a:rPr>
              <a:t>President,</a:t>
            </a:r>
            <a:r>
              <a:rPr sz="1500" b="0" spc="-25" dirty="0">
                <a:latin typeface="Montserrat Medium"/>
                <a:cs typeface="Montserrat Medium"/>
              </a:rPr>
              <a:t> </a:t>
            </a:r>
            <a:r>
              <a:rPr sz="1500" b="0" spc="-5" dirty="0">
                <a:latin typeface="Montserrat Medium"/>
                <a:cs typeface="Montserrat Medium"/>
              </a:rPr>
              <a:t>Demographics </a:t>
            </a:r>
            <a:r>
              <a:rPr sz="1500" b="0" dirty="0">
                <a:latin typeface="Montserrat Medium"/>
                <a:cs typeface="Montserrat Medium"/>
              </a:rPr>
              <a:t>and Behavioral</a:t>
            </a:r>
            <a:r>
              <a:rPr sz="1500" b="0" spc="-20" dirty="0">
                <a:latin typeface="Montserrat Medium"/>
                <a:cs typeface="Montserrat Medium"/>
              </a:rPr>
              <a:t> </a:t>
            </a:r>
            <a:r>
              <a:rPr sz="1500" b="0" dirty="0">
                <a:latin typeface="Montserrat Medium"/>
                <a:cs typeface="Montserrat Medium"/>
              </a:rPr>
              <a:t>Insights</a:t>
            </a:r>
            <a:endParaRPr sz="1500" dirty="0">
              <a:latin typeface="Montserrat Medium"/>
              <a:cs typeface="Montserrat Medium"/>
            </a:endParaRPr>
          </a:p>
          <a:p>
            <a:pPr>
              <a:lnSpc>
                <a:spcPct val="100000"/>
              </a:lnSpc>
              <a:spcBef>
                <a:spcPts val="50"/>
              </a:spcBef>
            </a:pPr>
            <a:endParaRPr sz="1400" dirty="0">
              <a:latin typeface="Montserrat Medium"/>
              <a:cs typeface="Montserrat Medium"/>
            </a:endParaRPr>
          </a:p>
          <a:p>
            <a:pPr marL="12700">
              <a:lnSpc>
                <a:spcPts val="1530"/>
              </a:lnSpc>
            </a:pPr>
            <a:r>
              <a:rPr lang="en-US" sz="1500" dirty="0">
                <a:latin typeface="Montserrat Medium"/>
                <a:cs typeface="Montserrat Medium"/>
              </a:rPr>
              <a:t>Brandi Snowden</a:t>
            </a:r>
          </a:p>
          <a:p>
            <a:pPr marL="12700">
              <a:lnSpc>
                <a:spcPts val="1530"/>
              </a:lnSpc>
            </a:pPr>
            <a:r>
              <a:rPr lang="en-US" sz="1500" dirty="0">
                <a:latin typeface="Montserrat Medium"/>
                <a:cs typeface="Montserrat Medium"/>
              </a:rPr>
              <a:t>Director, Member and Consumer Survey Research</a:t>
            </a:r>
          </a:p>
          <a:p>
            <a:pPr>
              <a:lnSpc>
                <a:spcPct val="100000"/>
              </a:lnSpc>
              <a:spcBef>
                <a:spcPts val="40"/>
              </a:spcBef>
            </a:pPr>
            <a:endParaRPr sz="1800" dirty="0">
              <a:latin typeface="Montserrat Medium"/>
              <a:cs typeface="Montserrat Medium"/>
            </a:endParaRPr>
          </a:p>
          <a:p>
            <a:pPr marL="12700" marR="3449320">
              <a:lnSpc>
                <a:spcPct val="70000"/>
              </a:lnSpc>
            </a:pPr>
            <a:r>
              <a:rPr sz="1500" b="0" dirty="0">
                <a:latin typeface="Montserrat Medium"/>
                <a:cs typeface="Montserrat Medium"/>
              </a:rPr>
              <a:t>Meredith Dunn </a:t>
            </a:r>
            <a:r>
              <a:rPr sz="1500" b="0" spc="5" dirty="0">
                <a:latin typeface="Montserrat Medium"/>
                <a:cs typeface="Montserrat Medium"/>
              </a:rPr>
              <a:t> </a:t>
            </a:r>
            <a:r>
              <a:rPr sz="1500" b="0" dirty="0">
                <a:latin typeface="Montserrat Medium"/>
                <a:cs typeface="Montserrat Medium"/>
              </a:rPr>
              <a:t>R</a:t>
            </a:r>
            <a:r>
              <a:rPr sz="1500" b="0" spc="5" dirty="0">
                <a:latin typeface="Montserrat Medium"/>
                <a:cs typeface="Montserrat Medium"/>
              </a:rPr>
              <a:t>e</a:t>
            </a:r>
            <a:r>
              <a:rPr sz="1500" b="0" dirty="0">
                <a:latin typeface="Montserrat Medium"/>
                <a:cs typeface="Montserrat Medium"/>
              </a:rPr>
              <a:t>sear</a:t>
            </a:r>
            <a:r>
              <a:rPr sz="1500" b="0" spc="-5" dirty="0">
                <a:latin typeface="Montserrat Medium"/>
                <a:cs typeface="Montserrat Medium"/>
              </a:rPr>
              <a:t>c</a:t>
            </a:r>
            <a:r>
              <a:rPr sz="1500" b="0" dirty="0">
                <a:latin typeface="Montserrat Medium"/>
                <a:cs typeface="Montserrat Medium"/>
              </a:rPr>
              <a:t>h</a:t>
            </a:r>
            <a:r>
              <a:rPr sz="1500" b="0" spc="-25" dirty="0">
                <a:latin typeface="Montserrat Medium"/>
                <a:cs typeface="Montserrat Medium"/>
              </a:rPr>
              <a:t> </a:t>
            </a:r>
            <a:r>
              <a:rPr sz="1500" b="0" dirty="0">
                <a:latin typeface="Montserrat Medium"/>
                <a:cs typeface="Montserrat Medium"/>
              </a:rPr>
              <a:t>Manager</a:t>
            </a:r>
            <a:endParaRPr lang="en-US" sz="1500" b="0" dirty="0">
              <a:latin typeface="Montserrat Medium"/>
              <a:cs typeface="Montserrat Medium"/>
            </a:endParaRPr>
          </a:p>
          <a:p>
            <a:pPr marL="12700" marR="3449320">
              <a:lnSpc>
                <a:spcPct val="70000"/>
              </a:lnSpc>
            </a:pPr>
            <a:endParaRPr lang="en-US" sz="1500" dirty="0">
              <a:latin typeface="Montserrat Medium"/>
              <a:cs typeface="Montserrat Medium"/>
            </a:endParaRPr>
          </a:p>
          <a:p>
            <a:pPr marL="12700" marR="3449320">
              <a:lnSpc>
                <a:spcPct val="70000"/>
              </a:lnSpc>
            </a:pPr>
            <a:r>
              <a:rPr lang="en-US" sz="1500" dirty="0">
                <a:latin typeface="Montserrat Medium"/>
                <a:cs typeface="Montserrat Medium"/>
              </a:rPr>
              <a:t>Matt Christopherson</a:t>
            </a:r>
          </a:p>
          <a:p>
            <a:pPr marL="12700">
              <a:lnSpc>
                <a:spcPts val="1530"/>
              </a:lnSpc>
            </a:pPr>
            <a:r>
              <a:rPr lang="en-US" sz="1500" dirty="0">
                <a:latin typeface="Montserrat Medium"/>
                <a:cs typeface="Montserrat Medium"/>
              </a:rPr>
              <a:t>Senior Research Survey Analyst</a:t>
            </a:r>
          </a:p>
          <a:p>
            <a:pPr marL="12700">
              <a:lnSpc>
                <a:spcPts val="1530"/>
              </a:lnSpc>
            </a:pPr>
            <a:endParaRPr lang="en-US" sz="1500" dirty="0">
              <a:latin typeface="Montserrat Medium"/>
              <a:cs typeface="Montserrat Medium"/>
            </a:endParaRPr>
          </a:p>
          <a:p>
            <a:pPr marL="12700">
              <a:lnSpc>
                <a:spcPts val="1530"/>
              </a:lnSpc>
            </a:pPr>
            <a:r>
              <a:rPr lang="en-US" sz="1500" dirty="0">
                <a:latin typeface="Montserrat Medium"/>
                <a:cs typeface="Montserrat Medium"/>
              </a:rPr>
              <a:t>Sidnee Holmes</a:t>
            </a:r>
          </a:p>
          <a:p>
            <a:pPr marL="12700">
              <a:lnSpc>
                <a:spcPts val="1530"/>
              </a:lnSpc>
            </a:pPr>
            <a:r>
              <a:rPr lang="en-US" sz="1500" dirty="0">
                <a:latin typeface="Montserrat Medium"/>
                <a:cs typeface="Montserrat Medium"/>
              </a:rPr>
              <a:t>Research Associate</a:t>
            </a:r>
            <a:endParaRPr sz="1500" dirty="0">
              <a:latin typeface="Montserrat Medium"/>
              <a:cs typeface="Montserrat Medium"/>
            </a:endParaRPr>
          </a:p>
        </p:txBody>
      </p:sp>
      <p:sp>
        <p:nvSpPr>
          <p:cNvPr id="3" name="object 3"/>
          <p:cNvSpPr/>
          <p:nvPr/>
        </p:nvSpPr>
        <p:spPr>
          <a:xfrm>
            <a:off x="6218682" y="1271777"/>
            <a:ext cx="1451610" cy="0"/>
          </a:xfrm>
          <a:custGeom>
            <a:avLst/>
            <a:gdLst/>
            <a:ahLst/>
            <a:cxnLst/>
            <a:rect l="l" t="t" r="r" b="b"/>
            <a:pathLst>
              <a:path w="1451609">
                <a:moveTo>
                  <a:pt x="0" y="0"/>
                </a:moveTo>
                <a:lnTo>
                  <a:pt x="1451228" y="0"/>
                </a:lnTo>
              </a:path>
            </a:pathLst>
          </a:custGeom>
          <a:ln w="28956">
            <a:solidFill>
              <a:srgbClr val="006BB7"/>
            </a:solidFill>
          </a:ln>
        </p:spPr>
        <p:txBody>
          <a:bodyPr wrap="square" lIns="0" tIns="0" rIns="0" bIns="0" rtlCol="0"/>
          <a:lstStyle/>
          <a:p>
            <a:endParaRPr/>
          </a:p>
        </p:txBody>
      </p:sp>
      <p:sp>
        <p:nvSpPr>
          <p:cNvPr id="5" name="object 5"/>
          <p:cNvSpPr txBox="1">
            <a:spLocks noGrp="1"/>
          </p:cNvSpPr>
          <p:nvPr>
            <p:ph type="title"/>
          </p:nvPr>
        </p:nvSpPr>
        <p:spPr>
          <a:xfrm>
            <a:off x="6175375" y="555752"/>
            <a:ext cx="4465955" cy="574040"/>
          </a:xfrm>
          <a:prstGeom prst="rect">
            <a:avLst/>
          </a:prstGeom>
        </p:spPr>
        <p:txBody>
          <a:bodyPr vert="horz" wrap="square" lIns="0" tIns="12700" rIns="0" bIns="0" rtlCol="0">
            <a:spAutoFit/>
          </a:bodyPr>
          <a:lstStyle/>
          <a:p>
            <a:pPr marL="12700">
              <a:lnSpc>
                <a:spcPct val="100000"/>
              </a:lnSpc>
              <a:spcBef>
                <a:spcPts val="100"/>
              </a:spcBef>
            </a:pPr>
            <a:r>
              <a:rPr sz="3600" b="0" spc="-20" dirty="0">
                <a:latin typeface="Montserrat Medium"/>
                <a:cs typeface="Montserrat Medium"/>
              </a:rPr>
              <a:t>NAR</a:t>
            </a:r>
            <a:r>
              <a:rPr sz="3600" b="0" spc="-135" dirty="0">
                <a:latin typeface="Montserrat Medium"/>
                <a:cs typeface="Montserrat Medium"/>
              </a:rPr>
              <a:t> </a:t>
            </a:r>
            <a:r>
              <a:rPr sz="3600" b="0" spc="-30" dirty="0">
                <a:latin typeface="Montserrat Medium"/>
                <a:cs typeface="Montserrat Medium"/>
              </a:rPr>
              <a:t>Research</a:t>
            </a:r>
            <a:r>
              <a:rPr sz="3600" b="0" spc="-130" dirty="0">
                <a:latin typeface="Montserrat Medium"/>
                <a:cs typeface="Montserrat Medium"/>
              </a:rPr>
              <a:t> </a:t>
            </a:r>
            <a:r>
              <a:rPr sz="3600" b="0" spc="-20" dirty="0">
                <a:latin typeface="Montserrat Medium"/>
                <a:cs typeface="Montserrat Medium"/>
              </a:rPr>
              <a:t>Staff</a:t>
            </a:r>
            <a:endParaRPr sz="3600">
              <a:latin typeface="Montserrat Medium"/>
              <a:cs typeface="Montserrat Medium"/>
            </a:endParaRPr>
          </a:p>
        </p:txBody>
      </p:sp>
      <p:sp>
        <p:nvSpPr>
          <p:cNvPr id="6" name="object 6"/>
          <p:cNvSpPr/>
          <p:nvPr/>
        </p:nvSpPr>
        <p:spPr>
          <a:xfrm>
            <a:off x="0" y="0"/>
            <a:ext cx="5158740" cy="6858000"/>
          </a:xfrm>
          <a:custGeom>
            <a:avLst/>
            <a:gdLst/>
            <a:ahLst/>
            <a:cxnLst/>
            <a:rect l="l" t="t" r="r" b="b"/>
            <a:pathLst>
              <a:path w="5158740" h="6858000">
                <a:moveTo>
                  <a:pt x="5158740" y="0"/>
                </a:moveTo>
                <a:lnTo>
                  <a:pt x="0" y="0"/>
                </a:lnTo>
                <a:lnTo>
                  <a:pt x="0" y="6858000"/>
                </a:lnTo>
                <a:lnTo>
                  <a:pt x="5158740" y="6858000"/>
                </a:lnTo>
                <a:lnTo>
                  <a:pt x="5158740" y="0"/>
                </a:lnTo>
                <a:close/>
              </a:path>
            </a:pathLst>
          </a:custGeom>
          <a:solidFill>
            <a:srgbClr val="006BB7"/>
          </a:solidFill>
        </p:spPr>
        <p:txBody>
          <a:bodyPr wrap="square" lIns="0" tIns="0" rIns="0" bIns="0" rtlCol="0"/>
          <a:lstStyle/>
          <a:p>
            <a:endParaRPr/>
          </a:p>
        </p:txBody>
      </p:sp>
      <p:sp>
        <p:nvSpPr>
          <p:cNvPr id="7" name="object 7"/>
          <p:cNvSpPr txBox="1"/>
          <p:nvPr/>
        </p:nvSpPr>
        <p:spPr>
          <a:xfrm>
            <a:off x="6236334" y="5330393"/>
            <a:ext cx="4225290" cy="940435"/>
          </a:xfrm>
          <a:prstGeom prst="rect">
            <a:avLst/>
          </a:prstGeom>
        </p:spPr>
        <p:txBody>
          <a:bodyPr vert="horz" wrap="square" lIns="0" tIns="12065" rIns="0" bIns="0" rtlCol="0">
            <a:spAutoFit/>
          </a:bodyPr>
          <a:lstStyle/>
          <a:p>
            <a:pPr marL="12700">
              <a:lnSpc>
                <a:spcPct val="100000"/>
              </a:lnSpc>
              <a:spcBef>
                <a:spcPts val="95"/>
              </a:spcBef>
            </a:pPr>
            <a:r>
              <a:rPr sz="1000" spc="-5" dirty="0">
                <a:latin typeface="Montserrat"/>
                <a:cs typeface="Montserrat"/>
              </a:rPr>
              <a:t>©202</a:t>
            </a:r>
            <a:r>
              <a:rPr lang="en-US" sz="1000" spc="-5" dirty="0">
                <a:latin typeface="Montserrat"/>
                <a:cs typeface="Montserrat"/>
              </a:rPr>
              <a:t>2</a:t>
            </a:r>
            <a:r>
              <a:rPr sz="1000" spc="5" dirty="0">
                <a:latin typeface="Montserrat"/>
                <a:cs typeface="Montserrat"/>
              </a:rPr>
              <a:t> </a:t>
            </a:r>
            <a:r>
              <a:rPr sz="1000" spc="-5" dirty="0">
                <a:latin typeface="Montserrat"/>
                <a:cs typeface="Montserrat"/>
              </a:rPr>
              <a:t>National</a:t>
            </a:r>
            <a:r>
              <a:rPr sz="1000" spc="15" dirty="0">
                <a:latin typeface="Montserrat"/>
                <a:cs typeface="Montserrat"/>
              </a:rPr>
              <a:t> </a:t>
            </a:r>
            <a:r>
              <a:rPr sz="1000" spc="-5" dirty="0">
                <a:latin typeface="Montserrat"/>
                <a:cs typeface="Montserrat"/>
              </a:rPr>
              <a:t>Association of REALTORS®</a:t>
            </a:r>
            <a:endParaRPr sz="1000" dirty="0">
              <a:latin typeface="Montserrat"/>
              <a:cs typeface="Montserrat"/>
            </a:endParaRPr>
          </a:p>
          <a:p>
            <a:pPr marL="12700">
              <a:lnSpc>
                <a:spcPct val="100000"/>
              </a:lnSpc>
              <a:spcBef>
                <a:spcPts val="5"/>
              </a:spcBef>
            </a:pPr>
            <a:r>
              <a:rPr sz="1000" spc="-5" dirty="0">
                <a:latin typeface="Montserrat"/>
                <a:cs typeface="Montserrat"/>
              </a:rPr>
              <a:t>All</a:t>
            </a:r>
            <a:r>
              <a:rPr sz="1000" spc="-15" dirty="0">
                <a:latin typeface="Montserrat"/>
                <a:cs typeface="Montserrat"/>
              </a:rPr>
              <a:t> </a:t>
            </a:r>
            <a:r>
              <a:rPr sz="1000" spc="-5" dirty="0">
                <a:latin typeface="Montserrat"/>
                <a:cs typeface="Montserrat"/>
              </a:rPr>
              <a:t>Rights Reserved.</a:t>
            </a:r>
            <a:endParaRPr sz="1000" dirty="0">
              <a:latin typeface="Montserrat"/>
              <a:cs typeface="Montserrat"/>
            </a:endParaRPr>
          </a:p>
          <a:p>
            <a:pPr marL="12700" marR="5080">
              <a:lnSpc>
                <a:spcPct val="100000"/>
              </a:lnSpc>
            </a:pPr>
            <a:r>
              <a:rPr sz="1000" spc="-5" dirty="0">
                <a:latin typeface="Montserrat"/>
                <a:cs typeface="Montserrat"/>
              </a:rPr>
              <a:t>May not</a:t>
            </a:r>
            <a:r>
              <a:rPr sz="1000" spc="-10" dirty="0">
                <a:latin typeface="Montserrat"/>
                <a:cs typeface="Montserrat"/>
              </a:rPr>
              <a:t> be </a:t>
            </a:r>
            <a:r>
              <a:rPr sz="1000" spc="-5" dirty="0">
                <a:latin typeface="Montserrat"/>
                <a:cs typeface="Montserrat"/>
              </a:rPr>
              <a:t>reprinted</a:t>
            </a:r>
            <a:r>
              <a:rPr sz="1000" spc="20" dirty="0">
                <a:latin typeface="Montserrat"/>
                <a:cs typeface="Montserrat"/>
              </a:rPr>
              <a:t> </a:t>
            </a:r>
            <a:r>
              <a:rPr sz="1000" spc="-5" dirty="0">
                <a:latin typeface="Montserrat"/>
                <a:cs typeface="Montserrat"/>
              </a:rPr>
              <a:t>in</a:t>
            </a:r>
            <a:r>
              <a:rPr sz="1000" spc="5" dirty="0">
                <a:latin typeface="Montserrat"/>
                <a:cs typeface="Montserrat"/>
              </a:rPr>
              <a:t> </a:t>
            </a:r>
            <a:r>
              <a:rPr sz="1000" spc="-5" dirty="0">
                <a:latin typeface="Montserrat"/>
                <a:cs typeface="Montserrat"/>
              </a:rPr>
              <a:t>whole</a:t>
            </a:r>
            <a:r>
              <a:rPr sz="1000" spc="10" dirty="0">
                <a:latin typeface="Montserrat"/>
                <a:cs typeface="Montserrat"/>
              </a:rPr>
              <a:t> </a:t>
            </a:r>
            <a:r>
              <a:rPr sz="1000" spc="-5" dirty="0">
                <a:latin typeface="Montserrat"/>
                <a:cs typeface="Montserrat"/>
              </a:rPr>
              <a:t>or in</a:t>
            </a:r>
            <a:r>
              <a:rPr sz="1000" spc="5" dirty="0">
                <a:latin typeface="Montserrat"/>
                <a:cs typeface="Montserrat"/>
              </a:rPr>
              <a:t> </a:t>
            </a:r>
            <a:r>
              <a:rPr sz="1000" spc="-5" dirty="0">
                <a:latin typeface="Montserrat"/>
                <a:cs typeface="Montserrat"/>
              </a:rPr>
              <a:t>part</a:t>
            </a:r>
            <a:r>
              <a:rPr sz="1000" dirty="0">
                <a:latin typeface="Montserrat"/>
                <a:cs typeface="Montserrat"/>
              </a:rPr>
              <a:t> </a:t>
            </a:r>
            <a:r>
              <a:rPr sz="1000" spc="-5" dirty="0">
                <a:latin typeface="Montserrat"/>
                <a:cs typeface="Montserrat"/>
              </a:rPr>
              <a:t>without permission</a:t>
            </a:r>
            <a:r>
              <a:rPr sz="1000" spc="30" dirty="0">
                <a:latin typeface="Montserrat"/>
                <a:cs typeface="Montserrat"/>
              </a:rPr>
              <a:t> </a:t>
            </a:r>
            <a:r>
              <a:rPr sz="1000" spc="-5" dirty="0">
                <a:latin typeface="Montserrat"/>
                <a:cs typeface="Montserrat"/>
              </a:rPr>
              <a:t>of the </a:t>
            </a:r>
            <a:r>
              <a:rPr sz="1000" spc="-250" dirty="0">
                <a:latin typeface="Montserrat"/>
                <a:cs typeface="Montserrat"/>
              </a:rPr>
              <a:t> </a:t>
            </a:r>
            <a:r>
              <a:rPr sz="1000" spc="-5" dirty="0">
                <a:latin typeface="Montserrat"/>
                <a:cs typeface="Montserrat"/>
              </a:rPr>
              <a:t>National</a:t>
            </a:r>
            <a:r>
              <a:rPr sz="1000" spc="10" dirty="0">
                <a:latin typeface="Montserrat"/>
                <a:cs typeface="Montserrat"/>
              </a:rPr>
              <a:t> </a:t>
            </a:r>
            <a:r>
              <a:rPr sz="1000" spc="-5" dirty="0">
                <a:latin typeface="Montserrat"/>
                <a:cs typeface="Montserrat"/>
              </a:rPr>
              <a:t>Association of REALTORS®.</a:t>
            </a:r>
            <a:endParaRPr sz="1000" dirty="0">
              <a:latin typeface="Montserrat"/>
              <a:cs typeface="Montserrat"/>
            </a:endParaRPr>
          </a:p>
          <a:p>
            <a:pPr marL="12700">
              <a:lnSpc>
                <a:spcPct val="100000"/>
              </a:lnSpc>
            </a:pPr>
            <a:r>
              <a:rPr sz="1000" spc="-5" dirty="0">
                <a:latin typeface="Montserrat"/>
                <a:cs typeface="Montserrat"/>
              </a:rPr>
              <a:t>For</a:t>
            </a:r>
            <a:r>
              <a:rPr sz="1000" spc="-10" dirty="0">
                <a:latin typeface="Montserrat"/>
                <a:cs typeface="Montserrat"/>
              </a:rPr>
              <a:t> </a:t>
            </a:r>
            <a:r>
              <a:rPr sz="1000" spc="-5" dirty="0">
                <a:latin typeface="Montserrat"/>
                <a:cs typeface="Montserrat"/>
              </a:rPr>
              <a:t>reprint</a:t>
            </a:r>
            <a:r>
              <a:rPr sz="1000" spc="20" dirty="0">
                <a:latin typeface="Montserrat"/>
                <a:cs typeface="Montserrat"/>
              </a:rPr>
              <a:t> </a:t>
            </a:r>
            <a:r>
              <a:rPr sz="1000" spc="-5" dirty="0">
                <a:latin typeface="Montserrat"/>
                <a:cs typeface="Montserrat"/>
              </a:rPr>
              <a:t>information,</a:t>
            </a:r>
            <a:r>
              <a:rPr sz="1000" spc="25" dirty="0">
                <a:latin typeface="Montserrat"/>
                <a:cs typeface="Montserrat"/>
              </a:rPr>
              <a:t> </a:t>
            </a:r>
            <a:r>
              <a:rPr sz="1000" spc="-5" dirty="0">
                <a:latin typeface="Montserrat"/>
                <a:cs typeface="Montserrat"/>
              </a:rPr>
              <a:t>contact </a:t>
            </a:r>
            <a:r>
              <a:rPr sz="1000" u="sng" spc="-5" dirty="0">
                <a:solidFill>
                  <a:srgbClr val="0462C1"/>
                </a:solidFill>
                <a:uFill>
                  <a:solidFill>
                    <a:srgbClr val="0462C1"/>
                  </a:solidFill>
                </a:uFill>
                <a:latin typeface="Montserrat"/>
                <a:cs typeface="Montserrat"/>
                <a:hlinkClick r:id="rId2"/>
              </a:rPr>
              <a:t>data@realtors.org</a:t>
            </a:r>
            <a:r>
              <a:rPr sz="1000" spc="-5" dirty="0">
                <a:latin typeface="Montserrat"/>
                <a:cs typeface="Montserrat"/>
              </a:rPr>
              <a:t>.</a:t>
            </a:r>
            <a:endParaRPr sz="1000" dirty="0">
              <a:latin typeface="Montserrat"/>
              <a:cs typeface="Montserrat"/>
            </a:endParaRPr>
          </a:p>
          <a:p>
            <a:pPr marL="12700">
              <a:lnSpc>
                <a:spcPct val="100000"/>
              </a:lnSpc>
            </a:pPr>
            <a:r>
              <a:rPr lang="en-US" sz="1000" b="1" spc="-5" dirty="0">
                <a:latin typeface="Montserrat"/>
                <a:cs typeface="Montserrat"/>
              </a:rPr>
              <a:t>July </a:t>
            </a:r>
            <a:r>
              <a:rPr sz="1000" b="1" spc="-5" dirty="0">
                <a:latin typeface="Montserrat"/>
                <a:cs typeface="Montserrat"/>
              </a:rPr>
              <a:t>202</a:t>
            </a:r>
            <a:r>
              <a:rPr lang="en-US" sz="1000" b="1" spc="-5" dirty="0">
                <a:latin typeface="Montserrat"/>
                <a:cs typeface="Montserrat"/>
              </a:rPr>
              <a:t>2</a:t>
            </a:r>
            <a:endParaRPr sz="1000" dirty="0">
              <a:latin typeface="Montserrat"/>
              <a:cs typeface="Montserrat"/>
            </a:endParaRPr>
          </a:p>
        </p:txBody>
      </p:sp>
      <p:sp>
        <p:nvSpPr>
          <p:cNvPr id="8" name="object 8"/>
          <p:cNvSpPr txBox="1"/>
          <p:nvPr/>
        </p:nvSpPr>
        <p:spPr>
          <a:xfrm>
            <a:off x="11150854" y="6468719"/>
            <a:ext cx="161925" cy="168910"/>
          </a:xfrm>
          <a:prstGeom prst="rect">
            <a:avLst/>
          </a:prstGeom>
        </p:spPr>
        <p:txBody>
          <a:bodyPr vert="horz" wrap="square" lIns="0" tIns="0" rIns="0" bIns="0" rtlCol="0">
            <a:spAutoFit/>
          </a:bodyPr>
          <a:lstStyle/>
          <a:p>
            <a:pPr marL="38100">
              <a:lnSpc>
                <a:spcPts val="1165"/>
              </a:lnSpc>
            </a:pPr>
            <a:fld id="{81D60167-4931-47E6-BA6A-407CBD079E47}" type="slidenum">
              <a:rPr sz="1100" spc="10" dirty="0">
                <a:solidFill>
                  <a:srgbClr val="888888"/>
                </a:solidFill>
                <a:latin typeface="Calibri"/>
                <a:cs typeface="Calibri"/>
              </a:rPr>
              <a:t>2</a:t>
            </a:fld>
            <a:endParaRPr sz="1100" dirty="0">
              <a:latin typeface="Calibri"/>
              <a:cs typeface="Calibri"/>
            </a:endParaRPr>
          </a:p>
        </p:txBody>
      </p:sp>
      <p:pic>
        <p:nvPicPr>
          <p:cNvPr id="10" name="Picture 9" descr="Text&#10;&#10;Description automatically generated with low confidence">
            <a:extLst>
              <a:ext uri="{FF2B5EF4-FFF2-40B4-BE49-F238E27FC236}">
                <a16:creationId xmlns:a16="http://schemas.microsoft.com/office/drawing/2014/main" id="{B949A6F6-3CE1-4A9C-833D-BF70C0880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Compensation Structures for REALTORS®</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20</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Table 5">
            <a:extLst>
              <a:ext uri="{FF2B5EF4-FFF2-40B4-BE49-F238E27FC236}">
                <a16:creationId xmlns:a16="http://schemas.microsoft.com/office/drawing/2014/main" id="{58661071-5BD5-4BEE-AE50-894B783EB875}"/>
              </a:ext>
            </a:extLst>
          </p:cNvPr>
          <p:cNvGraphicFramePr>
            <a:graphicFrameLocks noGrp="1"/>
          </p:cNvGraphicFramePr>
          <p:nvPr>
            <p:extLst>
              <p:ext uri="{D42A27DB-BD31-4B8C-83A1-F6EECF244321}">
                <p14:modId xmlns:p14="http://schemas.microsoft.com/office/powerpoint/2010/main" val="3390836811"/>
              </p:ext>
            </p:extLst>
          </p:nvPr>
        </p:nvGraphicFramePr>
        <p:xfrm>
          <a:off x="1002793" y="1768343"/>
          <a:ext cx="9893807" cy="3921390"/>
        </p:xfrm>
        <a:graphic>
          <a:graphicData uri="http://schemas.openxmlformats.org/drawingml/2006/table">
            <a:tbl>
              <a:tblPr bandRow="1"/>
              <a:tblGrid>
                <a:gridCol w="6389750">
                  <a:extLst>
                    <a:ext uri="{9D8B030D-6E8A-4147-A177-3AD203B41FA5}">
                      <a16:colId xmlns:a16="http://schemas.microsoft.com/office/drawing/2014/main" val="4105456806"/>
                    </a:ext>
                  </a:extLst>
                </a:gridCol>
                <a:gridCol w="1690190">
                  <a:extLst>
                    <a:ext uri="{9D8B030D-6E8A-4147-A177-3AD203B41FA5}">
                      <a16:colId xmlns:a16="http://schemas.microsoft.com/office/drawing/2014/main" val="1478223839"/>
                    </a:ext>
                  </a:extLst>
                </a:gridCol>
                <a:gridCol w="1813867">
                  <a:extLst>
                    <a:ext uri="{9D8B030D-6E8A-4147-A177-3AD203B41FA5}">
                      <a16:colId xmlns:a16="http://schemas.microsoft.com/office/drawing/2014/main" val="3413323738"/>
                    </a:ext>
                  </a:extLst>
                </a:gridCol>
              </a:tblGrid>
              <a:tr h="40839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06465">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06465">
                <a:tc>
                  <a:txBody>
                    <a:bodyPr/>
                    <a:lstStyle/>
                    <a:p>
                      <a:pPr algn="l" fontAlgn="b"/>
                      <a:r>
                        <a:rPr lang="en-US" sz="1800" b="0" i="0" u="none" strike="noStrike" dirty="0">
                          <a:effectLst/>
                          <a:latin typeface="Montserrat" panose="00000500000000000000" pitchFamily="2" charset="0"/>
                        </a:rPr>
                        <a:t>Fixed commission split (under 100%)</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35%</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effectLst/>
                          <a:latin typeface="Montserrat" panose="00000500000000000000" pitchFamily="2" charset="0"/>
                        </a:rPr>
                        <a:t>36%</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06465">
                <a:tc>
                  <a:txBody>
                    <a:bodyPr/>
                    <a:lstStyle/>
                    <a:p>
                      <a:pPr algn="l" fontAlgn="b"/>
                      <a:r>
                        <a:rPr lang="en-US" sz="1800" b="0" i="0" u="none" strike="noStrike" dirty="0">
                          <a:effectLst/>
                          <a:latin typeface="Montserrat" panose="00000500000000000000" pitchFamily="2" charset="0"/>
                        </a:rPr>
                        <a:t>Graduated commission split (increases with production)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20%</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06465">
                <a:tc>
                  <a:txBody>
                    <a:bodyPr/>
                    <a:lstStyle/>
                    <a:p>
                      <a:pPr algn="l" fontAlgn="b"/>
                      <a:r>
                        <a:rPr lang="en-US" sz="1800" b="0" i="0" u="none" strike="noStrike" dirty="0">
                          <a:effectLst/>
                          <a:latin typeface="Montserrat" panose="00000500000000000000" pitchFamily="2" charset="0"/>
                        </a:rPr>
                        <a:t>Capped commission split (rises to 100% after a predetermined threshold)</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18%</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06465">
                <a:tc>
                  <a:txBody>
                    <a:bodyPr/>
                    <a:lstStyle/>
                    <a:p>
                      <a:pPr algn="l" fontAlgn="b"/>
                      <a:r>
                        <a:rPr lang="en-US" sz="1800" b="0" i="0" u="none" strike="noStrike" dirty="0">
                          <a:effectLst/>
                          <a:latin typeface="Montserrat" panose="00000500000000000000" pitchFamily="2" charset="0"/>
                        </a:rPr>
                        <a:t>100% commission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15%</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06465">
                <a:tc>
                  <a:txBody>
                    <a:bodyPr/>
                    <a:lstStyle/>
                    <a:p>
                      <a:pPr algn="l" fontAlgn="b"/>
                      <a:r>
                        <a:rPr lang="en-US" sz="1800" b="0" i="0" u="none" strike="noStrike" dirty="0">
                          <a:effectLst/>
                          <a:latin typeface="Montserrat" panose="00000500000000000000" pitchFamily="2" charset="0"/>
                        </a:rPr>
                        <a:t>Salary plus share of profits/production bonus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06465">
                <a:tc>
                  <a:txBody>
                    <a:bodyPr/>
                    <a:lstStyle/>
                    <a:p>
                      <a:pPr algn="l" fontAlgn="b"/>
                      <a:r>
                        <a:rPr lang="en-US" sz="1800" b="0" i="0" u="none" strike="noStrike" dirty="0">
                          <a:effectLst/>
                          <a:latin typeface="Montserrat" panose="00000500000000000000" pitchFamily="2" charset="0"/>
                        </a:rPr>
                        <a:t>Commission plus share of profits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06465">
                <a:tc>
                  <a:txBody>
                    <a:bodyPr/>
                    <a:lstStyle/>
                    <a:p>
                      <a:pPr algn="l" fontAlgn="b"/>
                      <a:r>
                        <a:rPr lang="en-US" sz="1800" b="0" i="0" u="none" strike="noStrike" dirty="0">
                          <a:effectLst/>
                          <a:latin typeface="Montserrat" panose="00000500000000000000" pitchFamily="2" charset="0"/>
                        </a:rPr>
                        <a:t>Share of profits only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06465">
                <a:tc>
                  <a:txBody>
                    <a:bodyPr/>
                    <a:lstStyle/>
                    <a:p>
                      <a:pPr algn="l" fontAlgn="b"/>
                      <a:r>
                        <a:rPr lang="en-US" sz="1800" b="0" i="0" u="none" strike="noStrike" dirty="0">
                          <a:effectLst/>
                          <a:latin typeface="Montserrat" panose="00000500000000000000" pitchFamily="2" charset="0"/>
                        </a:rPr>
                        <a:t>Salary only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800" b="0" i="0" u="none" strike="noStrike" dirty="0">
                          <a:effectLst/>
                          <a:latin typeface="Montserrat" panose="00000500000000000000" pitchFamily="2" charset="0"/>
                        </a:rPr>
                        <a:t>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2873087"/>
                  </a:ext>
                </a:extLst>
              </a:tr>
              <a:tr h="206465">
                <a:tc>
                  <a:txBody>
                    <a:bodyPr/>
                    <a:lstStyle/>
                    <a:p>
                      <a:pPr algn="l" fontAlgn="b"/>
                      <a:r>
                        <a:rPr lang="en-US" sz="1800" b="0" i="0" u="none" strike="noStrike" dirty="0">
                          <a:effectLst/>
                          <a:latin typeface="Montserrat" panose="00000500000000000000" pitchFamily="2" charset="0"/>
                        </a:rPr>
                        <a:t>Other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bl>
          </a:graphicData>
        </a:graphic>
      </p:graphicFrame>
    </p:spTree>
    <p:extLst>
      <p:ext uri="{BB962C8B-B14F-4D97-AF65-F5344CB8AC3E}">
        <p14:creationId xmlns:p14="http://schemas.microsoft.com/office/powerpoint/2010/main" val="3573831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Total Real Estate Business Expenses, in 2021</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21</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7" name="Table 6">
            <a:extLst>
              <a:ext uri="{FF2B5EF4-FFF2-40B4-BE49-F238E27FC236}">
                <a16:creationId xmlns:a16="http://schemas.microsoft.com/office/drawing/2014/main" id="{68179D77-4A40-4238-8EDA-2653F90DE2E9}"/>
              </a:ext>
            </a:extLst>
          </p:cNvPr>
          <p:cNvGraphicFramePr>
            <a:graphicFrameLocks noGrp="1"/>
          </p:cNvGraphicFramePr>
          <p:nvPr>
            <p:extLst>
              <p:ext uri="{D42A27DB-BD31-4B8C-83A1-F6EECF244321}">
                <p14:modId xmlns:p14="http://schemas.microsoft.com/office/powerpoint/2010/main" val="2922832713"/>
              </p:ext>
            </p:extLst>
          </p:nvPr>
        </p:nvGraphicFramePr>
        <p:xfrm>
          <a:off x="914399" y="1447800"/>
          <a:ext cx="10363201" cy="4350606"/>
        </p:xfrm>
        <a:graphic>
          <a:graphicData uri="http://schemas.openxmlformats.org/drawingml/2006/table">
            <a:tbl>
              <a:tblPr bandRow="1"/>
              <a:tblGrid>
                <a:gridCol w="3752193">
                  <a:extLst>
                    <a:ext uri="{9D8B030D-6E8A-4147-A177-3AD203B41FA5}">
                      <a16:colId xmlns:a16="http://schemas.microsoft.com/office/drawing/2014/main" val="4105456806"/>
                    </a:ext>
                  </a:extLst>
                </a:gridCol>
                <a:gridCol w="3147305">
                  <a:extLst>
                    <a:ext uri="{9D8B030D-6E8A-4147-A177-3AD203B41FA5}">
                      <a16:colId xmlns:a16="http://schemas.microsoft.com/office/drawing/2014/main" val="1478223839"/>
                    </a:ext>
                  </a:extLst>
                </a:gridCol>
                <a:gridCol w="3463703">
                  <a:extLst>
                    <a:ext uri="{9D8B030D-6E8A-4147-A177-3AD203B41FA5}">
                      <a16:colId xmlns:a16="http://schemas.microsoft.com/office/drawing/2014/main" val="3413323738"/>
                    </a:ext>
                  </a:extLst>
                </a:gridCol>
              </a:tblGrid>
              <a:tr h="35156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33679">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60285">
                <a:tc>
                  <a:txBody>
                    <a:bodyPr/>
                    <a:lstStyle/>
                    <a:p>
                      <a:pPr algn="l" fontAlgn="b"/>
                      <a:r>
                        <a:rPr lang="en-US" sz="2000" b="0" i="0" u="none" strike="noStrike" dirty="0">
                          <a:effectLst/>
                          <a:latin typeface="Montserrat" panose="00000500000000000000" pitchFamily="2" charset="0"/>
                        </a:rPr>
                        <a:t>None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3%</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60285">
                <a:tc>
                  <a:txBody>
                    <a:bodyPr/>
                    <a:lstStyle/>
                    <a:p>
                      <a:pPr algn="l" fontAlgn="b"/>
                      <a:r>
                        <a:rPr lang="en-US" sz="2000" b="0" i="0" u="none" strike="noStrike" dirty="0">
                          <a:effectLst/>
                          <a:latin typeface="Montserrat" panose="00000500000000000000" pitchFamily="2" charset="0"/>
                        </a:rPr>
                        <a:t>Less than $500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60285">
                <a:tc>
                  <a:txBody>
                    <a:bodyPr/>
                    <a:lstStyle/>
                    <a:p>
                      <a:pPr algn="l" fontAlgn="b"/>
                      <a:r>
                        <a:rPr lang="en-US" sz="2000" b="0" i="0" u="none" strike="noStrike" dirty="0">
                          <a:effectLst/>
                          <a:latin typeface="Montserrat" panose="00000500000000000000" pitchFamily="2" charset="0"/>
                        </a:rPr>
                        <a:t>$500 to $999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60285">
                <a:tc>
                  <a:txBody>
                    <a:bodyPr/>
                    <a:lstStyle/>
                    <a:p>
                      <a:pPr algn="l" fontAlgn="b"/>
                      <a:r>
                        <a:rPr lang="en-US" sz="2000" b="0" i="0" u="none" strike="noStrike" dirty="0">
                          <a:effectLst/>
                          <a:latin typeface="Montserrat" panose="00000500000000000000" pitchFamily="2" charset="0"/>
                        </a:rPr>
                        <a:t>$1,000 to $2,499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15%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60285">
                <a:tc>
                  <a:txBody>
                    <a:bodyPr/>
                    <a:lstStyle/>
                    <a:p>
                      <a:pPr algn="l" fontAlgn="b"/>
                      <a:r>
                        <a:rPr lang="en-US" sz="2000" b="0" i="0" u="none" strike="noStrike" dirty="0">
                          <a:effectLst/>
                          <a:latin typeface="Montserrat" panose="00000500000000000000" pitchFamily="2" charset="0"/>
                        </a:rPr>
                        <a:t>$2,500 to $4,999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20%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60285">
                <a:tc>
                  <a:txBody>
                    <a:bodyPr/>
                    <a:lstStyle/>
                    <a:p>
                      <a:pPr algn="l" fontAlgn="b"/>
                      <a:r>
                        <a:rPr lang="en-US" sz="2000" b="0" i="0" u="none" strike="noStrike" dirty="0">
                          <a:effectLst/>
                          <a:latin typeface="Montserrat" panose="00000500000000000000" pitchFamily="2" charset="0"/>
                        </a:rPr>
                        <a:t>$5,000 to $9,999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16%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60285">
                <a:tc>
                  <a:txBody>
                    <a:bodyPr/>
                    <a:lstStyle/>
                    <a:p>
                      <a:pPr algn="l" fontAlgn="b"/>
                      <a:r>
                        <a:rPr lang="en-US" sz="2000" b="0" i="0" u="none" strike="noStrike" dirty="0">
                          <a:effectLst/>
                          <a:latin typeface="Montserrat" panose="00000500000000000000" pitchFamily="2" charset="0"/>
                        </a:rPr>
                        <a:t>$10,000 to $19,999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14%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60285">
                <a:tc>
                  <a:txBody>
                    <a:bodyPr/>
                    <a:lstStyle/>
                    <a:p>
                      <a:pPr algn="l" fontAlgn="b"/>
                      <a:r>
                        <a:rPr lang="en-US" sz="2000" b="0" i="0" u="none" strike="noStrike" dirty="0">
                          <a:effectLst/>
                          <a:latin typeface="Montserrat" panose="00000500000000000000" pitchFamily="2" charset="0"/>
                        </a:rPr>
                        <a:t>$20,000 to $29,999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val="3892873087"/>
                  </a:ext>
                </a:extLst>
              </a:tr>
              <a:tr h="260285">
                <a:tc>
                  <a:txBody>
                    <a:bodyPr/>
                    <a:lstStyle/>
                    <a:p>
                      <a:pPr algn="l" fontAlgn="b"/>
                      <a:r>
                        <a:rPr lang="en-US" sz="2000" b="0" i="0" u="none" strike="noStrike" dirty="0">
                          <a:effectLst/>
                          <a:latin typeface="Montserrat" panose="00000500000000000000" pitchFamily="2" charset="0"/>
                        </a:rPr>
                        <a:t>$30,000 to $49,999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60285">
                <a:tc>
                  <a:txBody>
                    <a:bodyPr/>
                    <a:lstStyle/>
                    <a:p>
                      <a:pPr algn="l" fontAlgn="b"/>
                      <a:r>
                        <a:rPr lang="en-US" sz="2000" b="0" i="0" u="none" strike="noStrike" dirty="0">
                          <a:effectLst/>
                          <a:latin typeface="Montserrat" panose="00000500000000000000" pitchFamily="2" charset="0"/>
                        </a:rPr>
                        <a:t>$50,000 to $99,999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85248320"/>
                  </a:ext>
                </a:extLst>
              </a:tr>
              <a:tr h="260285">
                <a:tc>
                  <a:txBody>
                    <a:bodyPr/>
                    <a:lstStyle/>
                    <a:p>
                      <a:pPr algn="l" fontAlgn="b"/>
                      <a:r>
                        <a:rPr lang="en-US" sz="2000" b="0" i="0" u="none" strike="noStrike" dirty="0">
                          <a:effectLst/>
                          <a:latin typeface="Montserrat" panose="00000500000000000000" pitchFamily="2" charset="0"/>
                        </a:rPr>
                        <a:t>$100,000 or more</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605890"/>
                  </a:ext>
                </a:extLst>
              </a:tr>
              <a:tr h="151485">
                <a:tc>
                  <a:txBody>
                    <a:bodyPr/>
                    <a:lstStyle/>
                    <a:p>
                      <a:pPr algn="l" fontAlgn="b"/>
                      <a:r>
                        <a:rPr lang="en-US" sz="1800" b="1" i="0" u="none" strike="noStrike" dirty="0">
                          <a:effectLst/>
                          <a:latin typeface="Montserrat" panose="00000500000000000000" pitchFamily="2" charset="0"/>
                        </a:rPr>
                        <a:t>Median </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$6,880</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0" i="0" u="none" strike="noStrike" dirty="0">
                          <a:effectLst/>
                          <a:latin typeface="Montserrat" panose="00000500000000000000" pitchFamily="2" charset="0"/>
                        </a:rPr>
                        <a:t>$6,250</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428189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22</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718897" y="92614"/>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Annual Income of REALTORS®, in 2021</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C843716E-5A81-4AA7-8970-8C4DD4E23FB6}"/>
              </a:ext>
            </a:extLst>
          </p:cNvPr>
          <p:cNvGraphicFramePr>
            <a:graphicFrameLocks noGrp="1"/>
          </p:cNvGraphicFramePr>
          <p:nvPr>
            <p:extLst>
              <p:ext uri="{D42A27DB-BD31-4B8C-83A1-F6EECF244321}">
                <p14:modId xmlns:p14="http://schemas.microsoft.com/office/powerpoint/2010/main" val="1628774083"/>
              </p:ext>
            </p:extLst>
          </p:nvPr>
        </p:nvGraphicFramePr>
        <p:xfrm>
          <a:off x="1149096" y="464365"/>
          <a:ext cx="9893807" cy="5910592"/>
        </p:xfrm>
        <a:graphic>
          <a:graphicData uri="http://schemas.openxmlformats.org/drawingml/2006/table">
            <a:tbl>
              <a:tblPr bandRow="1"/>
              <a:tblGrid>
                <a:gridCol w="6389750">
                  <a:extLst>
                    <a:ext uri="{9D8B030D-6E8A-4147-A177-3AD203B41FA5}">
                      <a16:colId xmlns:a16="http://schemas.microsoft.com/office/drawing/2014/main" val="4105456806"/>
                    </a:ext>
                  </a:extLst>
                </a:gridCol>
                <a:gridCol w="1690190">
                  <a:extLst>
                    <a:ext uri="{9D8B030D-6E8A-4147-A177-3AD203B41FA5}">
                      <a16:colId xmlns:a16="http://schemas.microsoft.com/office/drawing/2014/main" val="1478223839"/>
                    </a:ext>
                  </a:extLst>
                </a:gridCol>
                <a:gridCol w="1813867">
                  <a:extLst>
                    <a:ext uri="{9D8B030D-6E8A-4147-A177-3AD203B41FA5}">
                      <a16:colId xmlns:a16="http://schemas.microsoft.com/office/drawing/2014/main" val="3413323738"/>
                    </a:ext>
                  </a:extLst>
                </a:gridCol>
              </a:tblGrid>
              <a:tr h="51854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6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62152">
                <a:tc>
                  <a:txBody>
                    <a:bodyPr/>
                    <a:lstStyle/>
                    <a:p>
                      <a:pPr algn="l" fontAlgn="ctr"/>
                      <a:r>
                        <a:rPr lang="en-US" sz="1600" b="1" i="0" u="none" strike="noStrike" dirty="0">
                          <a:solidFill>
                            <a:schemeClr val="bg1"/>
                          </a:solidFill>
                          <a:effectLst/>
                          <a:latin typeface="Montserrat" panose="00000500000000000000" pitchFamily="2" charset="0"/>
                        </a:rPr>
                        <a:t>Gross Income: Before taxes and expenses</a:t>
                      </a: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06536">
                <a:tc>
                  <a:txBody>
                    <a:bodyPr/>
                    <a:lstStyle/>
                    <a:p>
                      <a:pPr algn="l" fontAlgn="b"/>
                      <a:r>
                        <a:rPr lang="en-US" sz="1400" b="0" i="0" u="none" strike="noStrike" dirty="0">
                          <a:effectLst/>
                          <a:latin typeface="Montserrat" panose="00000500000000000000" pitchFamily="2" charset="0"/>
                        </a:rPr>
                        <a:t>Less than $10,000</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15%</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effectLst/>
                          <a:latin typeface="Montserrat" panose="00000500000000000000" pitchFamily="2" charset="0"/>
                        </a:rPr>
                        <a:t>22%</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06536">
                <a:tc>
                  <a:txBody>
                    <a:bodyPr/>
                    <a:lstStyle/>
                    <a:p>
                      <a:pPr algn="l" fontAlgn="b"/>
                      <a:r>
                        <a:rPr lang="en-US" sz="1400" b="0" i="0" u="none" strike="noStrike" dirty="0">
                          <a:effectLst/>
                          <a:latin typeface="Montserrat" panose="00000500000000000000" pitchFamily="2" charset="0"/>
                        </a:rPr>
                        <a:t>$10,000 to $24,999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11%</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06536">
                <a:tc>
                  <a:txBody>
                    <a:bodyPr/>
                    <a:lstStyle/>
                    <a:p>
                      <a:pPr algn="l" fontAlgn="b"/>
                      <a:r>
                        <a:rPr lang="en-US" sz="1400" b="0" i="0" u="none" strike="noStrike" dirty="0">
                          <a:effectLst/>
                          <a:latin typeface="Montserrat" panose="00000500000000000000" pitchFamily="2" charset="0"/>
                        </a:rPr>
                        <a:t>$25,000 to $34,999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06536">
                <a:tc>
                  <a:txBody>
                    <a:bodyPr/>
                    <a:lstStyle/>
                    <a:p>
                      <a:pPr algn="l" fontAlgn="b"/>
                      <a:r>
                        <a:rPr lang="en-US" sz="1400" b="0" i="0" u="none" strike="noStrike" dirty="0">
                          <a:effectLst/>
                          <a:latin typeface="Montserrat" panose="00000500000000000000" pitchFamily="2" charset="0"/>
                        </a:rPr>
                        <a:t>$35,000 to $49,999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7%</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06536">
                <a:tc>
                  <a:txBody>
                    <a:bodyPr/>
                    <a:lstStyle/>
                    <a:p>
                      <a:pPr algn="l" fontAlgn="b"/>
                      <a:r>
                        <a:rPr lang="en-US" sz="1400" b="0" i="0" u="none" strike="noStrike" dirty="0">
                          <a:effectLst/>
                          <a:latin typeface="Montserrat" panose="00000500000000000000" pitchFamily="2" charset="0"/>
                        </a:rPr>
                        <a:t>$50,000 to $74,999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06536">
                <a:tc>
                  <a:txBody>
                    <a:bodyPr/>
                    <a:lstStyle/>
                    <a:p>
                      <a:pPr algn="l" fontAlgn="b"/>
                      <a:r>
                        <a:rPr lang="en-US" sz="1400" b="0" i="0" u="none" strike="noStrike" dirty="0">
                          <a:effectLst/>
                          <a:latin typeface="Montserrat" panose="00000500000000000000" pitchFamily="2" charset="0"/>
                        </a:rPr>
                        <a:t>$75,000 to $99,999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06536">
                <a:tc>
                  <a:txBody>
                    <a:bodyPr/>
                    <a:lstStyle/>
                    <a:p>
                      <a:pPr algn="l" fontAlgn="b"/>
                      <a:r>
                        <a:rPr lang="en-US" sz="1400" b="0" i="0" u="none" strike="noStrike" dirty="0">
                          <a:effectLst/>
                          <a:latin typeface="Montserrat" panose="00000500000000000000" pitchFamily="2" charset="0"/>
                        </a:rPr>
                        <a:t>$100,000 to $149,999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06536">
                <a:tc>
                  <a:txBody>
                    <a:bodyPr/>
                    <a:lstStyle/>
                    <a:p>
                      <a:pPr algn="l" fontAlgn="b"/>
                      <a:r>
                        <a:rPr lang="en-US" sz="1400" b="0" i="0" u="none" strike="noStrike" dirty="0">
                          <a:effectLst/>
                          <a:latin typeface="Montserrat" panose="00000500000000000000" pitchFamily="2" charset="0"/>
                        </a:rPr>
                        <a:t>$150,000 to $199,999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9%</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2873087"/>
                  </a:ext>
                </a:extLst>
              </a:tr>
              <a:tr h="206536">
                <a:tc>
                  <a:txBody>
                    <a:bodyPr/>
                    <a:lstStyle/>
                    <a:p>
                      <a:pPr algn="l" fontAlgn="b"/>
                      <a:r>
                        <a:rPr lang="en-US" sz="1400" b="0" i="0" u="none" strike="noStrike" dirty="0">
                          <a:effectLst/>
                          <a:latin typeface="Montserrat" panose="00000500000000000000" pitchFamily="2" charset="0"/>
                        </a:rPr>
                        <a:t>$200,000 to $249,999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0209340"/>
                  </a:ext>
                </a:extLst>
              </a:tr>
              <a:tr h="206536">
                <a:tc>
                  <a:txBody>
                    <a:bodyPr/>
                    <a:lstStyle/>
                    <a:p>
                      <a:pPr algn="l" fontAlgn="b"/>
                      <a:r>
                        <a:rPr lang="en-US" sz="1400" b="0" i="0" u="none" strike="noStrike" dirty="0">
                          <a:effectLst/>
                          <a:latin typeface="Montserrat" panose="00000500000000000000" pitchFamily="2" charset="0"/>
                        </a:rPr>
                        <a:t>$250,000 or more</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8%</a:t>
                      </a:r>
                    </a:p>
                  </a:txBody>
                  <a:tcPr marL="6165" marR="6165" marT="6165"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04355135"/>
                  </a:ext>
                </a:extLst>
              </a:tr>
              <a:tr h="205176">
                <a:tc>
                  <a:txBody>
                    <a:bodyPr/>
                    <a:lstStyle/>
                    <a:p>
                      <a:pPr algn="l" fontAlgn="b"/>
                      <a:r>
                        <a:rPr lang="en-US" sz="1400" b="1" i="0" u="none" strike="noStrike" dirty="0">
                          <a:effectLst/>
                          <a:latin typeface="Montserrat" panose="00000500000000000000" pitchFamily="2" charset="0"/>
                        </a:rPr>
                        <a:t>Median</a:t>
                      </a:r>
                    </a:p>
                  </a:txBody>
                  <a:tcPr marL="6165" marR="6165" marT="6165"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400" b="0" i="0" u="none" strike="noStrike" dirty="0">
                          <a:effectLst/>
                          <a:latin typeface="Montserrat" panose="00000500000000000000" pitchFamily="2" charset="0"/>
                        </a:rPr>
                        <a:t>$67,900</a:t>
                      </a:r>
                    </a:p>
                  </a:txBody>
                  <a:tcPr marL="6165" marR="6165" marT="6165"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400" b="0" i="0" u="none" strike="noStrike" dirty="0">
                          <a:effectLst/>
                          <a:latin typeface="Montserrat" panose="00000500000000000000" pitchFamily="2" charset="0"/>
                        </a:rPr>
                        <a:t>$54,300</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2801062698"/>
                  </a:ext>
                </a:extLst>
              </a:tr>
              <a:tr h="233664">
                <a:tc>
                  <a:txBody>
                    <a:bodyPr/>
                    <a:lstStyle/>
                    <a:p>
                      <a:pPr algn="l" fontAlgn="ctr"/>
                      <a:r>
                        <a:rPr lang="en-US" sz="1600" b="1" i="0" u="none" strike="noStrike" dirty="0">
                          <a:solidFill>
                            <a:schemeClr val="bg1"/>
                          </a:solidFill>
                          <a:effectLst/>
                          <a:latin typeface="Montserrat" panose="00000500000000000000" pitchFamily="2" charset="0"/>
                        </a:rPr>
                        <a:t>Net Income: After taxes and expenses</a:t>
                      </a:r>
                    </a:p>
                  </a:txBody>
                  <a:tcPr marL="6165" marR="6165" marT="6165"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ctr" fontAlgn="b"/>
                      <a:endParaRPr lang="en-US" sz="1400" b="0" i="0" u="none" strike="noStrike" dirty="0">
                        <a:effectLst/>
                        <a:latin typeface="Montserrat" panose="00000500000000000000" pitchFamily="2" charset="0"/>
                      </a:endParaRP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ctr" fontAlgn="b"/>
                      <a:r>
                        <a:rPr lang="en-US" sz="14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extLst>
                  <a:ext uri="{0D108BD9-81ED-4DB2-BD59-A6C34878D82A}">
                    <a16:rowId xmlns:a16="http://schemas.microsoft.com/office/drawing/2014/main" val="2204336869"/>
                  </a:ext>
                </a:extLst>
              </a:tr>
              <a:tr h="206536">
                <a:tc>
                  <a:txBody>
                    <a:bodyPr/>
                    <a:lstStyle/>
                    <a:p>
                      <a:pPr algn="l" fontAlgn="b"/>
                      <a:r>
                        <a:rPr lang="en-US" sz="1400" b="0" i="0" u="none" strike="noStrike" dirty="0">
                          <a:effectLst/>
                          <a:latin typeface="Montserrat" panose="00000500000000000000" pitchFamily="2" charset="0"/>
                        </a:rPr>
                        <a:t>Less than $10,000</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19%</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27%</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672522"/>
                  </a:ext>
                </a:extLst>
              </a:tr>
              <a:tr h="206536">
                <a:tc>
                  <a:txBody>
                    <a:bodyPr/>
                    <a:lstStyle/>
                    <a:p>
                      <a:pPr algn="l" fontAlgn="b"/>
                      <a:r>
                        <a:rPr lang="en-US" sz="1400" b="0" i="0" u="none" strike="noStrike" dirty="0">
                          <a:effectLst/>
                          <a:latin typeface="Montserrat" panose="00000500000000000000" pitchFamily="2" charset="0"/>
                        </a:rPr>
                        <a:t>$10,000 to $24,999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35375529"/>
                  </a:ext>
                </a:extLst>
              </a:tr>
              <a:tr h="206536">
                <a:tc>
                  <a:txBody>
                    <a:bodyPr/>
                    <a:lstStyle/>
                    <a:p>
                      <a:pPr algn="l" fontAlgn="b"/>
                      <a:r>
                        <a:rPr lang="en-US" sz="1400" b="0" i="0" u="none" strike="noStrike" dirty="0">
                          <a:effectLst/>
                          <a:latin typeface="Montserrat" panose="00000500000000000000" pitchFamily="2" charset="0"/>
                        </a:rPr>
                        <a:t>$25,000 to $34,999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853861"/>
                  </a:ext>
                </a:extLst>
              </a:tr>
              <a:tr h="206536">
                <a:tc>
                  <a:txBody>
                    <a:bodyPr/>
                    <a:lstStyle/>
                    <a:p>
                      <a:pPr algn="l" fontAlgn="b"/>
                      <a:r>
                        <a:rPr lang="en-US" sz="1400" b="0" i="0" u="none" strike="noStrike" dirty="0">
                          <a:effectLst/>
                          <a:latin typeface="Montserrat" panose="00000500000000000000" pitchFamily="2" charset="0"/>
                        </a:rPr>
                        <a:t>$35,000 to $49,999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9907700"/>
                  </a:ext>
                </a:extLst>
              </a:tr>
              <a:tr h="206536">
                <a:tc>
                  <a:txBody>
                    <a:bodyPr/>
                    <a:lstStyle/>
                    <a:p>
                      <a:pPr algn="l" fontAlgn="b"/>
                      <a:r>
                        <a:rPr lang="en-US" sz="1400" b="0" i="0" u="none" strike="noStrike" dirty="0">
                          <a:effectLst/>
                          <a:latin typeface="Montserrat" panose="00000500000000000000" pitchFamily="2" charset="0"/>
                        </a:rPr>
                        <a:t>$50,000 to $74,999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93138"/>
                  </a:ext>
                </a:extLst>
              </a:tr>
              <a:tr h="206536">
                <a:tc>
                  <a:txBody>
                    <a:bodyPr/>
                    <a:lstStyle/>
                    <a:p>
                      <a:pPr algn="l" fontAlgn="b"/>
                      <a:r>
                        <a:rPr lang="en-US" sz="1400" b="0" i="0" u="none" strike="noStrike" dirty="0">
                          <a:effectLst/>
                          <a:latin typeface="Montserrat" panose="00000500000000000000" pitchFamily="2" charset="0"/>
                        </a:rPr>
                        <a:t>$75,000 to $99,999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39159087"/>
                  </a:ext>
                </a:extLst>
              </a:tr>
              <a:tr h="206536">
                <a:tc>
                  <a:txBody>
                    <a:bodyPr/>
                    <a:lstStyle/>
                    <a:p>
                      <a:pPr algn="l" fontAlgn="b"/>
                      <a:r>
                        <a:rPr lang="en-US" sz="1400" b="0" i="0" u="none" strike="noStrike" dirty="0">
                          <a:effectLst/>
                          <a:latin typeface="Montserrat" panose="00000500000000000000" pitchFamily="2" charset="0"/>
                        </a:rPr>
                        <a:t>$100,000 to $149,999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215672"/>
                  </a:ext>
                </a:extLst>
              </a:tr>
              <a:tr h="206536">
                <a:tc>
                  <a:txBody>
                    <a:bodyPr/>
                    <a:lstStyle/>
                    <a:p>
                      <a:pPr algn="l" fontAlgn="b"/>
                      <a:r>
                        <a:rPr lang="en-US" sz="1400" b="0" i="0" u="none" strike="noStrike" dirty="0">
                          <a:effectLst/>
                          <a:latin typeface="Montserrat" panose="00000500000000000000" pitchFamily="2" charset="0"/>
                        </a:rPr>
                        <a:t>$150,000 to $199,999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0299687"/>
                  </a:ext>
                </a:extLst>
              </a:tr>
              <a:tr h="206536">
                <a:tc>
                  <a:txBody>
                    <a:bodyPr/>
                    <a:lstStyle/>
                    <a:p>
                      <a:pPr algn="l" fontAlgn="b"/>
                      <a:r>
                        <a:rPr lang="en-US" sz="1400" b="0" i="0" u="none" strike="noStrike" dirty="0">
                          <a:effectLst/>
                          <a:latin typeface="Montserrat" panose="00000500000000000000" pitchFamily="2" charset="0"/>
                        </a:rPr>
                        <a:t>$200,000 to $249,999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0085547"/>
                  </a:ext>
                </a:extLst>
              </a:tr>
              <a:tr h="206536">
                <a:tc>
                  <a:txBody>
                    <a:bodyPr/>
                    <a:lstStyle/>
                    <a:p>
                      <a:pPr algn="l" fontAlgn="b"/>
                      <a:r>
                        <a:rPr lang="en-US" sz="1400" b="0" i="0" u="none" strike="noStrike" dirty="0">
                          <a:effectLst/>
                          <a:latin typeface="Montserrat" panose="00000500000000000000" pitchFamily="2" charset="0"/>
                        </a:rPr>
                        <a:t>$250,000 or more</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4477546"/>
                  </a:ext>
                </a:extLst>
              </a:tr>
              <a:tr h="205176">
                <a:tc>
                  <a:txBody>
                    <a:bodyPr/>
                    <a:lstStyle/>
                    <a:p>
                      <a:pPr algn="l" fontAlgn="b"/>
                      <a:r>
                        <a:rPr lang="en-US" sz="1400" b="1" i="0" u="none" strike="noStrike" dirty="0">
                          <a:effectLst/>
                          <a:latin typeface="Montserrat" panose="00000500000000000000" pitchFamily="2" charset="0"/>
                        </a:rPr>
                        <a:t>Median</a:t>
                      </a:r>
                    </a:p>
                  </a:txBody>
                  <a:tcPr marL="6165" marR="6165" marT="6165"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400" b="0" i="0" u="none" strike="noStrike" dirty="0">
                          <a:effectLst/>
                          <a:latin typeface="Montserrat" panose="00000500000000000000" pitchFamily="2" charset="0"/>
                        </a:rPr>
                        <a:t>$45,400</a:t>
                      </a:r>
                    </a:p>
                  </a:txBody>
                  <a:tcPr marL="6165" marR="6165" marT="6165"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400" b="0" i="0" u="none" strike="noStrike" dirty="0">
                          <a:effectLst/>
                          <a:latin typeface="Montserrat" panose="00000500000000000000" pitchFamily="2" charset="0"/>
                        </a:rPr>
                        <a:t>$34,800</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1335990748"/>
                  </a:ext>
                </a:extLst>
              </a:tr>
            </a:tbl>
          </a:graphicData>
        </a:graphic>
      </p:graphicFrame>
    </p:spTree>
    <p:extLst>
      <p:ext uri="{BB962C8B-B14F-4D97-AF65-F5344CB8AC3E}">
        <p14:creationId xmlns:p14="http://schemas.microsoft.com/office/powerpoint/2010/main" val="2835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08590-E75F-45DC-97FF-11D82CEB7F2B}"/>
              </a:ext>
            </a:extLst>
          </p:cNvPr>
          <p:cNvSpPr>
            <a:spLocks noGrp="1"/>
          </p:cNvSpPr>
          <p:nvPr>
            <p:ph type="sldNum" sz="quarter" idx="7"/>
          </p:nvPr>
        </p:nvSpPr>
        <p:spPr/>
        <p:txBody>
          <a:bodyPr/>
          <a:lstStyle/>
          <a:p>
            <a:pPr marL="38100">
              <a:lnSpc>
                <a:spcPts val="1240"/>
              </a:lnSpc>
            </a:pPr>
            <a:fld id="{81D60167-4931-47E6-BA6A-407CBD079E47}" type="slidenum">
              <a:rPr lang="en-US" smtClean="0"/>
              <a:t>23</a:t>
            </a:fld>
            <a:endParaRPr lang="en-US" dirty="0"/>
          </a:p>
        </p:txBody>
      </p:sp>
      <p:sp>
        <p:nvSpPr>
          <p:cNvPr id="6" name="object 3">
            <a:extLst>
              <a:ext uri="{FF2B5EF4-FFF2-40B4-BE49-F238E27FC236}">
                <a16:creationId xmlns:a16="http://schemas.microsoft.com/office/drawing/2014/main" id="{00212050-C88B-4B8F-9841-A228CC9D20BA}"/>
              </a:ext>
            </a:extLst>
          </p:cNvPr>
          <p:cNvSpPr txBox="1">
            <a:spLocks/>
          </p:cNvSpPr>
          <p:nvPr/>
        </p:nvSpPr>
        <p:spPr>
          <a:xfrm>
            <a:off x="381000" y="-304800"/>
            <a:ext cx="9493793" cy="1628775"/>
          </a:xfrm>
          <a:prstGeom prst="rect">
            <a:avLst/>
          </a:prstGeom>
        </p:spPr>
        <p:txBody>
          <a:bodyPr vert="horz" wrap="square" lIns="91440" tIns="45720" rIns="91440" bIns="45720" rtlCol="0" anchor="b">
            <a:noAutofit/>
          </a:bodyPr>
          <a:lstStyle>
            <a:lvl1pPr>
              <a:defRPr sz="4000" b="1" i="0">
                <a:solidFill>
                  <a:srgbClr val="004282"/>
                </a:solidFill>
                <a:latin typeface="Montserrat"/>
                <a:ea typeface="+mj-ea"/>
                <a:cs typeface="Montserrat"/>
              </a:defRPr>
            </a:lvl1pPr>
          </a:lstStyle>
          <a:p>
            <a:pPr marL="12700" marR="5080" algn="l" rtl="0">
              <a:lnSpc>
                <a:spcPct val="90000"/>
              </a:lnSpc>
              <a:spcBef>
                <a:spcPct val="0"/>
              </a:spcBef>
            </a:pPr>
            <a:r>
              <a:rPr lang="en-US" kern="1200" dirty="0">
                <a:solidFill>
                  <a:srgbClr val="006BB7"/>
                </a:solidFill>
                <a:latin typeface="Montserrat" panose="00000500000000000000" pitchFamily="2" charset="0"/>
                <a:cs typeface="+mj-cs"/>
              </a:rPr>
              <a:t>Office and Firm Affiliation </a:t>
            </a:r>
          </a:p>
          <a:p>
            <a:pPr marL="12700" marR="5080" algn="l" rtl="0">
              <a:lnSpc>
                <a:spcPct val="90000"/>
              </a:lnSpc>
              <a:spcBef>
                <a:spcPct val="0"/>
              </a:spcBef>
            </a:pPr>
            <a:r>
              <a:rPr lang="en-US" kern="1200" dirty="0">
                <a:solidFill>
                  <a:srgbClr val="006BB7"/>
                </a:solidFill>
                <a:latin typeface="Montserrat" panose="00000500000000000000" pitchFamily="2" charset="0"/>
                <a:cs typeface="+mj-cs"/>
              </a:rPr>
              <a:t>of REALTORS®</a:t>
            </a:r>
          </a:p>
        </p:txBody>
      </p:sp>
    </p:spTree>
    <p:extLst>
      <p:ext uri="{BB962C8B-B14F-4D97-AF65-F5344CB8AC3E}">
        <p14:creationId xmlns:p14="http://schemas.microsoft.com/office/powerpoint/2010/main" val="4146022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24</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84887"/>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Firm Affiliation</a:t>
            </a:r>
            <a:endParaRPr lang="en-US" sz="1400" b="1" dirty="0">
              <a:latin typeface="Montserrat" panose="00000500000000000000" pitchFamily="2" charset="0"/>
            </a:endParaRPr>
          </a:p>
        </p:txBody>
      </p:sp>
      <p:graphicFrame>
        <p:nvGraphicFramePr>
          <p:cNvPr id="9" name="Table 8">
            <a:extLst>
              <a:ext uri="{FF2B5EF4-FFF2-40B4-BE49-F238E27FC236}">
                <a16:creationId xmlns:a16="http://schemas.microsoft.com/office/drawing/2014/main" id="{7454E781-F1AD-4295-892A-88AACB5CA75E}"/>
              </a:ext>
            </a:extLst>
          </p:cNvPr>
          <p:cNvGraphicFramePr>
            <a:graphicFrameLocks noGrp="1"/>
          </p:cNvGraphicFramePr>
          <p:nvPr>
            <p:extLst>
              <p:ext uri="{D42A27DB-BD31-4B8C-83A1-F6EECF244321}">
                <p14:modId xmlns:p14="http://schemas.microsoft.com/office/powerpoint/2010/main" val="363662188"/>
              </p:ext>
            </p:extLst>
          </p:nvPr>
        </p:nvGraphicFramePr>
        <p:xfrm>
          <a:off x="1485899" y="2286000"/>
          <a:ext cx="8839201" cy="184739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r>
                        <a:rPr lang="en-US" sz="1800" b="1" i="0" u="none" strike="noStrike" dirty="0">
                          <a:solidFill>
                            <a:schemeClr val="bg1"/>
                          </a:solidFill>
                          <a:effectLst/>
                          <a:latin typeface="Montserrat" panose="00000500000000000000" pitchFamily="2" charset="0"/>
                        </a:rPr>
                        <a:t>Firm Description</a:t>
                      </a: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Independent company</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54%</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54%</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89385104"/>
                  </a:ext>
                </a:extLst>
              </a:tr>
              <a:tr h="331050">
                <a:tc>
                  <a:txBody>
                    <a:bodyPr/>
                    <a:lstStyle/>
                    <a:p>
                      <a:pPr algn="l" fontAlgn="b"/>
                      <a:r>
                        <a:rPr lang="en-US" sz="1800" b="0" i="0" u="none" strike="noStrike" dirty="0">
                          <a:effectLst/>
                          <a:latin typeface="Montserrat" panose="00000500000000000000" pitchFamily="2" charset="0"/>
                        </a:rPr>
                        <a:t>Franchised company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39%</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41%</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dirty="0">
                          <a:effectLst/>
                          <a:latin typeface="Montserrat" panose="00000500000000000000" pitchFamily="2" charset="0"/>
                        </a:rPr>
                        <a:t>Other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1325058"/>
                  </a:ext>
                </a:extLst>
              </a:tr>
            </a:tbl>
          </a:graphicData>
        </a:graphic>
      </p:graphicFrame>
    </p:spTree>
    <p:extLst>
      <p:ext uri="{BB962C8B-B14F-4D97-AF65-F5344CB8AC3E}">
        <p14:creationId xmlns:p14="http://schemas.microsoft.com/office/powerpoint/2010/main" val="65632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25</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REALTOR® Affiliation with Firms</a:t>
            </a:r>
            <a:endParaRPr lang="en-US" sz="1400" b="1" dirty="0">
              <a:latin typeface="Montserrat" panose="00000500000000000000" pitchFamily="2" charset="0"/>
            </a:endParaRPr>
          </a:p>
        </p:txBody>
      </p:sp>
      <p:graphicFrame>
        <p:nvGraphicFramePr>
          <p:cNvPr id="9" name="Chart 8">
            <a:extLst>
              <a:ext uri="{FF2B5EF4-FFF2-40B4-BE49-F238E27FC236}">
                <a16:creationId xmlns:a16="http://schemas.microsoft.com/office/drawing/2014/main" id="{41DE31DC-C31D-4310-8353-69F1F4AE9559}"/>
              </a:ext>
            </a:extLst>
          </p:cNvPr>
          <p:cNvGraphicFramePr/>
          <p:nvPr>
            <p:extLst>
              <p:ext uri="{D42A27DB-BD31-4B8C-83A1-F6EECF244321}">
                <p14:modId xmlns:p14="http://schemas.microsoft.com/office/powerpoint/2010/main" val="3733849668"/>
              </p:ext>
            </p:extLst>
          </p:nvPr>
        </p:nvGraphicFramePr>
        <p:xfrm>
          <a:off x="5638800" y="1219200"/>
          <a:ext cx="6492240" cy="4669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37B8949-6753-43C3-B8F4-875E73AE4FB4}"/>
              </a:ext>
            </a:extLst>
          </p:cNvPr>
          <p:cNvGraphicFramePr/>
          <p:nvPr>
            <p:extLst>
              <p:ext uri="{D42A27DB-BD31-4B8C-83A1-F6EECF244321}">
                <p14:modId xmlns:p14="http://schemas.microsoft.com/office/powerpoint/2010/main" val="2355702411"/>
              </p:ext>
            </p:extLst>
          </p:nvPr>
        </p:nvGraphicFramePr>
        <p:xfrm>
          <a:off x="-228600" y="1240971"/>
          <a:ext cx="6492240" cy="4669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63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08590-E75F-45DC-97FF-11D82CEB7F2B}"/>
              </a:ext>
            </a:extLst>
          </p:cNvPr>
          <p:cNvSpPr>
            <a:spLocks noGrp="1"/>
          </p:cNvSpPr>
          <p:nvPr>
            <p:ph type="sldNum" sz="quarter" idx="7"/>
          </p:nvPr>
        </p:nvSpPr>
        <p:spPr/>
        <p:txBody>
          <a:bodyPr/>
          <a:lstStyle/>
          <a:p>
            <a:pPr marL="38100">
              <a:lnSpc>
                <a:spcPts val="1240"/>
              </a:lnSpc>
            </a:pPr>
            <a:fld id="{81D60167-4931-47E6-BA6A-407CBD079E47}" type="slidenum">
              <a:rPr lang="en-US" smtClean="0"/>
              <a:t>26</a:t>
            </a:fld>
            <a:endParaRPr lang="en-US" dirty="0"/>
          </a:p>
        </p:txBody>
      </p:sp>
      <p:sp>
        <p:nvSpPr>
          <p:cNvPr id="6" name="object 3">
            <a:extLst>
              <a:ext uri="{FF2B5EF4-FFF2-40B4-BE49-F238E27FC236}">
                <a16:creationId xmlns:a16="http://schemas.microsoft.com/office/drawing/2014/main" id="{00212050-C88B-4B8F-9841-A228CC9D20BA}"/>
              </a:ext>
            </a:extLst>
          </p:cNvPr>
          <p:cNvSpPr txBox="1">
            <a:spLocks/>
          </p:cNvSpPr>
          <p:nvPr/>
        </p:nvSpPr>
        <p:spPr>
          <a:xfrm>
            <a:off x="76200" y="-304800"/>
            <a:ext cx="9493793" cy="1628775"/>
          </a:xfrm>
          <a:prstGeom prst="rect">
            <a:avLst/>
          </a:prstGeom>
        </p:spPr>
        <p:txBody>
          <a:bodyPr vert="horz" wrap="square" lIns="91440" tIns="45720" rIns="91440" bIns="45720" rtlCol="0" anchor="b">
            <a:noAutofit/>
          </a:bodyPr>
          <a:lstStyle>
            <a:lvl1pPr>
              <a:defRPr sz="4000" b="1" i="0">
                <a:solidFill>
                  <a:srgbClr val="004282"/>
                </a:solidFill>
                <a:latin typeface="Montserrat"/>
                <a:ea typeface="+mj-ea"/>
                <a:cs typeface="Montserrat"/>
              </a:defRPr>
            </a:lvl1pPr>
          </a:lstStyle>
          <a:p>
            <a:pPr marL="12700" marR="5080" algn="l" rtl="0">
              <a:lnSpc>
                <a:spcPct val="90000"/>
              </a:lnSpc>
              <a:spcBef>
                <a:spcPct val="0"/>
              </a:spcBef>
            </a:pPr>
            <a:r>
              <a:rPr lang="en-US" kern="1200" dirty="0">
                <a:solidFill>
                  <a:srgbClr val="006BB7"/>
                </a:solidFill>
                <a:latin typeface="Montserrat" panose="00000500000000000000" pitchFamily="2" charset="0"/>
                <a:cs typeface="+mj-cs"/>
              </a:rPr>
              <a:t>Demographic Characteristics</a:t>
            </a:r>
          </a:p>
          <a:p>
            <a:pPr marL="12700" marR="5080" algn="l" rtl="0">
              <a:lnSpc>
                <a:spcPct val="90000"/>
              </a:lnSpc>
              <a:spcBef>
                <a:spcPct val="0"/>
              </a:spcBef>
            </a:pPr>
            <a:r>
              <a:rPr lang="en-US" kern="1200" dirty="0">
                <a:solidFill>
                  <a:srgbClr val="006BB7"/>
                </a:solidFill>
                <a:latin typeface="Montserrat" panose="00000500000000000000" pitchFamily="2" charset="0"/>
                <a:cs typeface="+mj-cs"/>
              </a:rPr>
              <a:t>of REALTORS®</a:t>
            </a:r>
          </a:p>
        </p:txBody>
      </p:sp>
    </p:spTree>
    <p:extLst>
      <p:ext uri="{BB962C8B-B14F-4D97-AF65-F5344CB8AC3E}">
        <p14:creationId xmlns:p14="http://schemas.microsoft.com/office/powerpoint/2010/main" val="1379068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27</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Gender of REALTORS®</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3BD4A1EE-48AE-4B47-9647-9D304CA02065}"/>
              </a:ext>
            </a:extLst>
          </p:cNvPr>
          <p:cNvGraphicFramePr>
            <a:graphicFrameLocks noGrp="1"/>
          </p:cNvGraphicFramePr>
          <p:nvPr>
            <p:extLst>
              <p:ext uri="{D42A27DB-BD31-4B8C-83A1-F6EECF244321}">
                <p14:modId xmlns:p14="http://schemas.microsoft.com/office/powerpoint/2010/main" val="1254013141"/>
              </p:ext>
            </p:extLst>
          </p:nvPr>
        </p:nvGraphicFramePr>
        <p:xfrm>
          <a:off x="1281616" y="2133600"/>
          <a:ext cx="9582657" cy="2971800"/>
        </p:xfrm>
        <a:graphic>
          <a:graphicData uri="http://schemas.openxmlformats.org/drawingml/2006/table">
            <a:tbl>
              <a:tblPr bandRow="1"/>
              <a:tblGrid>
                <a:gridCol w="3079533">
                  <a:extLst>
                    <a:ext uri="{9D8B030D-6E8A-4147-A177-3AD203B41FA5}">
                      <a16:colId xmlns:a16="http://schemas.microsoft.com/office/drawing/2014/main" val="4105456806"/>
                    </a:ext>
                  </a:extLst>
                </a:gridCol>
                <a:gridCol w="3300303">
                  <a:extLst>
                    <a:ext uri="{9D8B030D-6E8A-4147-A177-3AD203B41FA5}">
                      <a16:colId xmlns:a16="http://schemas.microsoft.com/office/drawing/2014/main" val="1478223839"/>
                    </a:ext>
                  </a:extLst>
                </a:gridCol>
                <a:gridCol w="3202821">
                  <a:extLst>
                    <a:ext uri="{9D8B030D-6E8A-4147-A177-3AD203B41FA5}">
                      <a16:colId xmlns:a16="http://schemas.microsoft.com/office/drawing/2014/main" val="3413323738"/>
                    </a:ext>
                  </a:extLst>
                </a:gridCol>
              </a:tblGrid>
              <a:tr h="62160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90014">
                <a:tc>
                  <a:txBody>
                    <a:bodyPr/>
                    <a:lstStyle/>
                    <a:p>
                      <a:pPr algn="l" fontAlgn="ctr"/>
                      <a:r>
                        <a:rPr lang="en-US" sz="1800" b="1" i="0" u="none" strike="noStrike" dirty="0">
                          <a:solidFill>
                            <a:schemeClr val="bg1"/>
                          </a:solidFill>
                          <a:effectLst/>
                          <a:latin typeface="Montserrat" panose="00000500000000000000" pitchFamily="2" charset="0"/>
                        </a:rPr>
                        <a:t>Firm Description</a:t>
                      </a: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92037">
                <a:tc>
                  <a:txBody>
                    <a:bodyPr/>
                    <a:lstStyle/>
                    <a:p>
                      <a:pPr algn="l" fontAlgn="b"/>
                      <a:r>
                        <a:rPr lang="en-US" sz="1800" b="0" i="0" u="none" strike="noStrike" dirty="0">
                          <a:effectLst/>
                          <a:latin typeface="Montserrat" panose="00000500000000000000" pitchFamily="2" charset="0"/>
                        </a:rPr>
                        <a:t>Male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28%</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32%</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89385104"/>
                  </a:ext>
                </a:extLst>
              </a:tr>
              <a:tr h="392037">
                <a:tc>
                  <a:txBody>
                    <a:bodyPr/>
                    <a:lstStyle/>
                    <a:p>
                      <a:pPr algn="l" fontAlgn="b"/>
                      <a:r>
                        <a:rPr lang="en-US" sz="1800" b="0" i="0" u="none" strike="noStrike" dirty="0">
                          <a:effectLst/>
                          <a:latin typeface="Montserrat" panose="00000500000000000000" pitchFamily="2" charset="0"/>
                        </a:rPr>
                        <a:t>Female</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70%</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66%</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3906252"/>
                  </a:ext>
                </a:extLst>
              </a:tr>
              <a:tr h="392037">
                <a:tc>
                  <a:txBody>
                    <a:bodyPr/>
                    <a:lstStyle/>
                    <a:p>
                      <a:pPr algn="l" fontAlgn="b"/>
                      <a:r>
                        <a:rPr lang="en-US" sz="1800" b="0" i="0" u="none" strike="noStrike">
                          <a:effectLst/>
                          <a:latin typeface="Montserrat" panose="00000500000000000000" pitchFamily="2" charset="0"/>
                        </a:rPr>
                        <a:t>Non-binary/third gender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1325058"/>
                  </a:ext>
                </a:extLst>
              </a:tr>
              <a:tr h="392037">
                <a:tc>
                  <a:txBody>
                    <a:bodyPr/>
                    <a:lstStyle/>
                    <a:p>
                      <a:pPr algn="l" fontAlgn="b"/>
                      <a:r>
                        <a:rPr lang="en-US" sz="1800" b="0" i="0" u="none" strike="noStrike">
                          <a:effectLst/>
                          <a:latin typeface="Montserrat" panose="00000500000000000000" pitchFamily="2" charset="0"/>
                        </a:rPr>
                        <a:t>Prefer to self-describe</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982187"/>
                  </a:ext>
                </a:extLst>
              </a:tr>
              <a:tr h="392037">
                <a:tc>
                  <a:txBody>
                    <a:bodyPr/>
                    <a:lstStyle/>
                    <a:p>
                      <a:pPr algn="l" fontAlgn="b"/>
                      <a:r>
                        <a:rPr lang="en-US" sz="1800" b="0" i="0" u="none" strike="noStrike" dirty="0">
                          <a:effectLst/>
                          <a:latin typeface="Montserrat" panose="00000500000000000000" pitchFamily="2" charset="0"/>
                        </a:rPr>
                        <a:t>Prefer not to say</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53683794"/>
                  </a:ext>
                </a:extLst>
              </a:tr>
            </a:tbl>
          </a:graphicData>
        </a:graphic>
      </p:graphicFrame>
      <p:sp>
        <p:nvSpPr>
          <p:cNvPr id="9" name="Rectangle 8">
            <a:extLst>
              <a:ext uri="{FF2B5EF4-FFF2-40B4-BE49-F238E27FC236}">
                <a16:creationId xmlns:a16="http://schemas.microsoft.com/office/drawing/2014/main" id="{0A6FC4A9-023A-474C-AF60-5ED77797C79B}"/>
              </a:ext>
            </a:extLst>
          </p:cNvPr>
          <p:cNvSpPr/>
          <p:nvPr/>
        </p:nvSpPr>
        <p:spPr>
          <a:xfrm>
            <a:off x="1752600" y="5375242"/>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72799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28</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Age of REALTORS®</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D14EADC8-5182-4AF9-A2C9-8A0801B3F022}"/>
              </a:ext>
            </a:extLst>
          </p:cNvPr>
          <p:cNvGraphicFramePr>
            <a:graphicFrameLocks noGrp="1"/>
          </p:cNvGraphicFramePr>
          <p:nvPr>
            <p:extLst>
              <p:ext uri="{D42A27DB-BD31-4B8C-83A1-F6EECF244321}">
                <p14:modId xmlns:p14="http://schemas.microsoft.com/office/powerpoint/2010/main" val="3103762388"/>
              </p:ext>
            </p:extLst>
          </p:nvPr>
        </p:nvGraphicFramePr>
        <p:xfrm>
          <a:off x="914399" y="1676400"/>
          <a:ext cx="10363201" cy="3451446"/>
        </p:xfrm>
        <a:graphic>
          <a:graphicData uri="http://schemas.openxmlformats.org/drawingml/2006/table">
            <a:tbl>
              <a:tblPr bandRow="1"/>
              <a:tblGrid>
                <a:gridCol w="3752193">
                  <a:extLst>
                    <a:ext uri="{9D8B030D-6E8A-4147-A177-3AD203B41FA5}">
                      <a16:colId xmlns:a16="http://schemas.microsoft.com/office/drawing/2014/main" val="4105456806"/>
                    </a:ext>
                  </a:extLst>
                </a:gridCol>
                <a:gridCol w="3147305">
                  <a:extLst>
                    <a:ext uri="{9D8B030D-6E8A-4147-A177-3AD203B41FA5}">
                      <a16:colId xmlns:a16="http://schemas.microsoft.com/office/drawing/2014/main" val="1478223839"/>
                    </a:ext>
                  </a:extLst>
                </a:gridCol>
                <a:gridCol w="3463703">
                  <a:extLst>
                    <a:ext uri="{9D8B030D-6E8A-4147-A177-3AD203B41FA5}">
                      <a16:colId xmlns:a16="http://schemas.microsoft.com/office/drawing/2014/main" val="3413323738"/>
                    </a:ext>
                  </a:extLst>
                </a:gridCol>
              </a:tblGrid>
              <a:tr h="35156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33679">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60285">
                <a:tc>
                  <a:txBody>
                    <a:bodyPr/>
                    <a:lstStyle/>
                    <a:p>
                      <a:pPr algn="l" fontAlgn="b"/>
                      <a:r>
                        <a:rPr lang="en-US" sz="1800" b="0" i="0" u="none" strike="noStrike" dirty="0">
                          <a:effectLst/>
                          <a:latin typeface="Montserrat" panose="00000500000000000000" pitchFamily="2" charset="0"/>
                        </a:rPr>
                        <a:t>Under 30 years</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4%</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effectLst/>
                          <a:latin typeface="Montserrat" panose="00000500000000000000" pitchFamily="2" charset="0"/>
                        </a:rPr>
                        <a:t>4%</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60285">
                <a:tc>
                  <a:txBody>
                    <a:bodyPr/>
                    <a:lstStyle/>
                    <a:p>
                      <a:pPr algn="l" fontAlgn="b"/>
                      <a:r>
                        <a:rPr lang="en-US" sz="1800" b="0" i="0" u="none" strike="noStrike" dirty="0">
                          <a:effectLst/>
                          <a:latin typeface="Montserrat" panose="00000500000000000000" pitchFamily="2" charset="0"/>
                        </a:rPr>
                        <a:t>30 to 34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60285">
                <a:tc>
                  <a:txBody>
                    <a:bodyPr/>
                    <a:lstStyle/>
                    <a:p>
                      <a:pPr algn="l" fontAlgn="b"/>
                      <a:r>
                        <a:rPr lang="en-US" sz="1800" b="0" i="0" u="none" strike="noStrike" dirty="0">
                          <a:effectLst/>
                          <a:latin typeface="Montserrat" panose="00000500000000000000" pitchFamily="2" charset="0"/>
                        </a:rPr>
                        <a:t>35 to 39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60285">
                <a:tc>
                  <a:txBody>
                    <a:bodyPr/>
                    <a:lstStyle/>
                    <a:p>
                      <a:pPr algn="l" fontAlgn="b"/>
                      <a:r>
                        <a:rPr lang="en-US" sz="1800" b="0" i="0" u="none" strike="noStrike" dirty="0">
                          <a:effectLst/>
                          <a:latin typeface="Montserrat" panose="00000500000000000000" pitchFamily="2" charset="0"/>
                        </a:rPr>
                        <a:t>40 to 44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60285">
                <a:tc>
                  <a:txBody>
                    <a:bodyPr/>
                    <a:lstStyle/>
                    <a:p>
                      <a:pPr algn="l" fontAlgn="b"/>
                      <a:r>
                        <a:rPr lang="en-US" sz="1800" b="0" i="0" u="none" strike="noStrike" dirty="0">
                          <a:effectLst/>
                          <a:latin typeface="Montserrat" panose="00000500000000000000" pitchFamily="2" charset="0"/>
                        </a:rPr>
                        <a:t>45 to 49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10%</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60285">
                <a:tc>
                  <a:txBody>
                    <a:bodyPr/>
                    <a:lstStyle/>
                    <a:p>
                      <a:pPr algn="l" fontAlgn="b"/>
                      <a:r>
                        <a:rPr lang="en-US" sz="1800" b="0" i="0" u="none" strike="noStrike" dirty="0">
                          <a:effectLst/>
                          <a:latin typeface="Montserrat" panose="00000500000000000000" pitchFamily="2" charset="0"/>
                        </a:rPr>
                        <a:t>50 to 54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16%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60285">
                <a:tc>
                  <a:txBody>
                    <a:bodyPr/>
                    <a:lstStyle/>
                    <a:p>
                      <a:pPr algn="l" fontAlgn="b"/>
                      <a:r>
                        <a:rPr lang="en-US" sz="1800" b="0" i="0" u="none" strike="noStrike" dirty="0">
                          <a:effectLst/>
                          <a:latin typeface="Montserrat" panose="00000500000000000000" pitchFamily="2" charset="0"/>
                        </a:rPr>
                        <a:t>55 to 59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17%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60285">
                <a:tc>
                  <a:txBody>
                    <a:bodyPr/>
                    <a:lstStyle/>
                    <a:p>
                      <a:pPr algn="l" fontAlgn="b"/>
                      <a:r>
                        <a:rPr lang="en-US" sz="1800" b="0" i="0" u="none" strike="noStrike" dirty="0">
                          <a:effectLst/>
                          <a:latin typeface="Montserrat" panose="00000500000000000000" pitchFamily="2" charset="0"/>
                        </a:rPr>
                        <a:t>60 to 64 years</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solidFill>
                            <a:srgbClr val="000000"/>
                          </a:solidFill>
                          <a:effectLst/>
                          <a:latin typeface="Montserrat" panose="00000500000000000000" pitchFamily="2" charset="0"/>
                        </a:rPr>
                        <a:t>9%</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16%</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val="3892873087"/>
                  </a:ext>
                </a:extLst>
              </a:tr>
              <a:tr h="260285">
                <a:tc>
                  <a:txBody>
                    <a:bodyPr/>
                    <a:lstStyle/>
                    <a:p>
                      <a:pPr algn="l" fontAlgn="b"/>
                      <a:r>
                        <a:rPr lang="en-US" sz="1800" b="0" i="0" u="none" strike="noStrike" dirty="0">
                          <a:effectLst/>
                          <a:latin typeface="Montserrat" panose="00000500000000000000" pitchFamily="2" charset="0"/>
                        </a:rPr>
                        <a:t>65 years and over</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solidFill>
                            <a:srgbClr val="000000"/>
                          </a:solidFill>
                          <a:effectLst/>
                          <a:latin typeface="Montserrat" panose="00000500000000000000" pitchFamily="2" charset="0"/>
                        </a:rPr>
                        <a:t>21%</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25%</a:t>
                      </a:r>
                    </a:p>
                  </a:txBody>
                  <a:tcPr marL="7620" marR="7620" marT="7620" marB="0" anchor="b">
                    <a:lnL>
                      <a:noFill/>
                    </a:lnL>
                    <a:lnR>
                      <a:noFill/>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34891">
                <a:tc>
                  <a:txBody>
                    <a:bodyPr/>
                    <a:lstStyle/>
                    <a:p>
                      <a:pPr algn="l" fontAlgn="b"/>
                      <a:r>
                        <a:rPr lang="en-US" sz="1800" b="1" i="0" u="none" strike="noStrike" dirty="0">
                          <a:effectLst/>
                          <a:latin typeface="Montserrat" panose="00000500000000000000" pitchFamily="2" charset="0"/>
                        </a:rPr>
                        <a:t>Median age</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1" i="0" u="none" strike="noStrike" dirty="0">
                          <a:effectLst/>
                          <a:latin typeface="Montserrat" panose="00000500000000000000" pitchFamily="2" charset="0"/>
                        </a:rPr>
                        <a:t>54</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tc>
                  <a:txBody>
                    <a:bodyPr/>
                    <a:lstStyle/>
                    <a:p>
                      <a:pPr algn="ctr" fontAlgn="b"/>
                      <a:r>
                        <a:rPr lang="en-US" sz="1800" b="1" i="0" u="none" strike="noStrike" dirty="0">
                          <a:effectLst/>
                          <a:latin typeface="Montserrat" panose="00000500000000000000" pitchFamily="2" charset="0"/>
                        </a:rPr>
                        <a:t>56</a:t>
                      </a:r>
                    </a:p>
                  </a:txBody>
                  <a:tcPr marL="7620" marR="7620" marT="7620" marB="0" anchor="b">
                    <a:lnL>
                      <a:noFill/>
                    </a:lnL>
                    <a:lnR>
                      <a:noFill/>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BED7EA"/>
                    </a:solidFill>
                  </a:tcPr>
                </a:tc>
                <a:extLst>
                  <a:ext uri="{0D108BD9-81ED-4DB2-BD59-A6C34878D82A}">
                    <a16:rowId xmlns:a16="http://schemas.microsoft.com/office/drawing/2014/main" val="3787853861"/>
                  </a:ext>
                </a:extLst>
              </a:tr>
            </a:tbl>
          </a:graphicData>
        </a:graphic>
      </p:graphicFrame>
    </p:spTree>
    <p:extLst>
      <p:ext uri="{BB962C8B-B14F-4D97-AF65-F5344CB8AC3E}">
        <p14:creationId xmlns:p14="http://schemas.microsoft.com/office/powerpoint/2010/main" val="2896500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29</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Prior Full-Time Careers of REALTORS®</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491A0E97-A954-4853-B634-D46A456A0BAE}"/>
              </a:ext>
            </a:extLst>
          </p:cNvPr>
          <p:cNvGraphicFramePr>
            <a:graphicFrameLocks noGrp="1"/>
          </p:cNvGraphicFramePr>
          <p:nvPr>
            <p:extLst>
              <p:ext uri="{D42A27DB-BD31-4B8C-83A1-F6EECF244321}">
                <p14:modId xmlns:p14="http://schemas.microsoft.com/office/powerpoint/2010/main" val="3590000187"/>
              </p:ext>
            </p:extLst>
          </p:nvPr>
        </p:nvGraphicFramePr>
        <p:xfrm>
          <a:off x="988938" y="874762"/>
          <a:ext cx="9893807" cy="5108476"/>
        </p:xfrm>
        <a:graphic>
          <a:graphicData uri="http://schemas.openxmlformats.org/drawingml/2006/table">
            <a:tbl>
              <a:tblPr bandRow="1"/>
              <a:tblGrid>
                <a:gridCol w="6389750">
                  <a:extLst>
                    <a:ext uri="{9D8B030D-6E8A-4147-A177-3AD203B41FA5}">
                      <a16:colId xmlns:a16="http://schemas.microsoft.com/office/drawing/2014/main" val="4105456806"/>
                    </a:ext>
                  </a:extLst>
                </a:gridCol>
                <a:gridCol w="1690190">
                  <a:extLst>
                    <a:ext uri="{9D8B030D-6E8A-4147-A177-3AD203B41FA5}">
                      <a16:colId xmlns:a16="http://schemas.microsoft.com/office/drawing/2014/main" val="1478223839"/>
                    </a:ext>
                  </a:extLst>
                </a:gridCol>
                <a:gridCol w="1813867">
                  <a:extLst>
                    <a:ext uri="{9D8B030D-6E8A-4147-A177-3AD203B41FA5}">
                      <a16:colId xmlns:a16="http://schemas.microsoft.com/office/drawing/2014/main" val="3413323738"/>
                    </a:ext>
                  </a:extLst>
                </a:gridCol>
              </a:tblGrid>
              <a:tr h="40839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6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40847">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06465">
                <a:tc>
                  <a:txBody>
                    <a:bodyPr/>
                    <a:lstStyle/>
                    <a:p>
                      <a:pPr algn="l" fontAlgn="t"/>
                      <a:r>
                        <a:rPr lang="en-US" sz="1400" b="0" i="0" u="none" strike="noStrike" dirty="0">
                          <a:effectLst/>
                          <a:latin typeface="Montserrat" panose="00000500000000000000" pitchFamily="2" charset="0"/>
                        </a:rPr>
                        <a:t>Management/Business/Financial</a:t>
                      </a:r>
                    </a:p>
                  </a:txBody>
                  <a:tcPr marL="7620" marR="7620" marT="7620" marB="0">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17%</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a:effectLst/>
                          <a:latin typeface="Montserrat" panose="00000500000000000000" pitchFamily="2" charset="0"/>
                        </a:rPr>
                        <a:t>15%</a:t>
                      </a:r>
                    </a:p>
                  </a:txBody>
                  <a:tcPr marL="7620" marR="7620" marT="7620" marB="0">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06465">
                <a:tc>
                  <a:txBody>
                    <a:bodyPr/>
                    <a:lstStyle/>
                    <a:p>
                      <a:pPr algn="l" fontAlgn="t"/>
                      <a:r>
                        <a:rPr lang="en-US" sz="1400" b="0" i="0" u="none" strike="noStrike" dirty="0">
                          <a:effectLst/>
                          <a:latin typeface="Montserrat" panose="00000500000000000000" pitchFamily="2" charset="0"/>
                        </a:rPr>
                        <a:t>Sales/Retail</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15%</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14%</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06465">
                <a:tc>
                  <a:txBody>
                    <a:bodyPr/>
                    <a:lstStyle/>
                    <a:p>
                      <a:pPr algn="l" fontAlgn="t"/>
                      <a:r>
                        <a:rPr lang="en-US" sz="1400" b="0" i="0" u="none" strike="noStrike" dirty="0">
                          <a:effectLst/>
                          <a:latin typeface="Montserrat" panose="00000500000000000000" pitchFamily="2" charset="0"/>
                        </a:rPr>
                        <a:t>Office/Admin support</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10%</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9%</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06465">
                <a:tc>
                  <a:txBody>
                    <a:bodyPr/>
                    <a:lstStyle/>
                    <a:p>
                      <a:pPr algn="l" fontAlgn="t"/>
                      <a:r>
                        <a:rPr lang="en-US" sz="1400" b="0" i="0" u="none" strike="noStrike" dirty="0">
                          <a:effectLst/>
                          <a:latin typeface="Montserrat" panose="00000500000000000000" pitchFamily="2" charset="0"/>
                        </a:rPr>
                        <a:t>Education</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7%</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7%</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06465">
                <a:tc>
                  <a:txBody>
                    <a:bodyPr/>
                    <a:lstStyle/>
                    <a:p>
                      <a:pPr algn="l" fontAlgn="t"/>
                      <a:r>
                        <a:rPr lang="en-US" sz="1400" b="0" i="0" u="none" strike="noStrike" dirty="0">
                          <a:effectLst/>
                          <a:latin typeface="Montserrat" panose="00000500000000000000" pitchFamily="2" charset="0"/>
                        </a:rPr>
                        <a:t>Healthcare</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7%</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7%</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06465">
                <a:tc>
                  <a:txBody>
                    <a:bodyPr/>
                    <a:lstStyle/>
                    <a:p>
                      <a:pPr algn="l" fontAlgn="t"/>
                      <a:r>
                        <a:rPr lang="en-US" sz="1400" b="0" i="0" u="none" strike="noStrike" dirty="0">
                          <a:effectLst/>
                          <a:latin typeface="Montserrat" panose="00000500000000000000" pitchFamily="2" charset="0"/>
                        </a:rPr>
                        <a:t>None, real estate is first career</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6%</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4%</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06465">
                <a:tc>
                  <a:txBody>
                    <a:bodyPr/>
                    <a:lstStyle/>
                    <a:p>
                      <a:pPr algn="l" fontAlgn="t"/>
                      <a:r>
                        <a:rPr lang="en-US" sz="1400" b="0" i="0" u="none" strike="noStrike" dirty="0">
                          <a:effectLst/>
                          <a:latin typeface="Montserrat" panose="00000500000000000000" pitchFamily="2" charset="0"/>
                        </a:rPr>
                        <a:t>Construction</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3%</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06465">
                <a:tc>
                  <a:txBody>
                    <a:bodyPr/>
                    <a:lstStyle/>
                    <a:p>
                      <a:pPr algn="l" fontAlgn="t"/>
                      <a:r>
                        <a:rPr lang="en-US" sz="1400" b="0" i="0" u="none" strike="noStrike" dirty="0">
                          <a:effectLst/>
                          <a:latin typeface="Montserrat" panose="00000500000000000000" pitchFamily="2" charset="0"/>
                        </a:rPr>
                        <a:t>Government/Protective services</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3%</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2873087"/>
                  </a:ext>
                </a:extLst>
              </a:tr>
              <a:tr h="206465">
                <a:tc>
                  <a:txBody>
                    <a:bodyPr/>
                    <a:lstStyle/>
                    <a:p>
                      <a:pPr algn="l" fontAlgn="t"/>
                      <a:r>
                        <a:rPr lang="en-US" sz="1400" b="0" i="0" u="none" strike="noStrike" dirty="0">
                          <a:effectLst/>
                          <a:latin typeface="Montserrat" panose="00000500000000000000" pitchFamily="2" charset="0"/>
                        </a:rPr>
                        <a:t>Manufacturing/Production</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06465">
                <a:tc>
                  <a:txBody>
                    <a:bodyPr/>
                    <a:lstStyle/>
                    <a:p>
                      <a:pPr algn="l" fontAlgn="t"/>
                      <a:r>
                        <a:rPr lang="en-US" sz="1400" b="0" i="0" u="none" strike="noStrike" dirty="0">
                          <a:effectLst/>
                          <a:latin typeface="Montserrat" panose="00000500000000000000" pitchFamily="2" charset="0"/>
                        </a:rPr>
                        <a:t>Computer/Mathematical</a:t>
                      </a:r>
                    </a:p>
                  </a:txBody>
                  <a:tcPr marL="7620" marR="7620" marT="7620" marB="0">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2%</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73672522"/>
                  </a:ext>
                </a:extLst>
              </a:tr>
              <a:tr h="206465">
                <a:tc>
                  <a:txBody>
                    <a:bodyPr/>
                    <a:lstStyle/>
                    <a:p>
                      <a:pPr algn="l" fontAlgn="t"/>
                      <a:r>
                        <a:rPr lang="en-US" sz="1400" b="0" i="0" u="none" strike="noStrike" dirty="0">
                          <a:effectLst/>
                          <a:latin typeface="Montserrat" panose="00000500000000000000" pitchFamily="2" charset="0"/>
                        </a:rPr>
                        <a:t>Legal</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5375529"/>
                  </a:ext>
                </a:extLst>
              </a:tr>
              <a:tr h="206465">
                <a:tc>
                  <a:txBody>
                    <a:bodyPr/>
                    <a:lstStyle/>
                    <a:p>
                      <a:pPr algn="l" fontAlgn="t"/>
                      <a:r>
                        <a:rPr lang="en-US" sz="1400" b="0" i="0" u="none" strike="noStrike" dirty="0">
                          <a:effectLst/>
                          <a:latin typeface="Montserrat" panose="00000500000000000000" pitchFamily="2" charset="0"/>
                        </a:rPr>
                        <a:t>Transportation</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87853861"/>
                  </a:ext>
                </a:extLst>
              </a:tr>
              <a:tr h="206465">
                <a:tc>
                  <a:txBody>
                    <a:bodyPr/>
                    <a:lstStyle/>
                    <a:p>
                      <a:pPr algn="l" fontAlgn="t"/>
                      <a:r>
                        <a:rPr lang="en-US" sz="1400" b="0" i="0" u="none" strike="noStrike" dirty="0">
                          <a:effectLst/>
                          <a:latin typeface="Montserrat" panose="00000500000000000000" pitchFamily="2" charset="0"/>
                        </a:rPr>
                        <a:t>Architecture/Engineering</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204111"/>
                  </a:ext>
                </a:extLst>
              </a:tr>
              <a:tr h="206465">
                <a:tc>
                  <a:txBody>
                    <a:bodyPr/>
                    <a:lstStyle/>
                    <a:p>
                      <a:pPr algn="l" fontAlgn="t"/>
                      <a:r>
                        <a:rPr lang="en-US" sz="1400" b="0" i="0" u="none" strike="noStrike" dirty="0">
                          <a:effectLst/>
                          <a:latin typeface="Montserrat" panose="00000500000000000000" pitchFamily="2" charset="0"/>
                        </a:rPr>
                        <a:t>Family Manager</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2%</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50358594"/>
                  </a:ext>
                </a:extLst>
              </a:tr>
              <a:tr h="206465">
                <a:tc>
                  <a:txBody>
                    <a:bodyPr/>
                    <a:lstStyle/>
                    <a:p>
                      <a:pPr algn="l" fontAlgn="t"/>
                      <a:r>
                        <a:rPr lang="en-US" sz="1400" b="0" i="0" u="none" strike="noStrike" dirty="0">
                          <a:effectLst/>
                          <a:latin typeface="Montserrat" panose="00000500000000000000" pitchFamily="2" charset="0"/>
                        </a:rPr>
                        <a:t>Military</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1711178"/>
                  </a:ext>
                </a:extLst>
              </a:tr>
              <a:tr h="206465">
                <a:tc>
                  <a:txBody>
                    <a:bodyPr/>
                    <a:lstStyle/>
                    <a:p>
                      <a:pPr algn="l" fontAlgn="t"/>
                      <a:r>
                        <a:rPr lang="en-US" sz="1400" b="0" i="0" u="none" strike="noStrike" dirty="0">
                          <a:effectLst/>
                          <a:latin typeface="Montserrat" panose="00000500000000000000" pitchFamily="2" charset="0"/>
                        </a:rPr>
                        <a:t>Personal care/Other services</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9907700"/>
                  </a:ext>
                </a:extLst>
              </a:tr>
              <a:tr h="206465">
                <a:tc>
                  <a:txBody>
                    <a:bodyPr/>
                    <a:lstStyle/>
                    <a:p>
                      <a:pPr algn="l" fontAlgn="t"/>
                      <a:r>
                        <a:rPr lang="en-US" sz="1400" b="0" i="0" u="none" strike="noStrike" dirty="0">
                          <a:effectLst/>
                          <a:latin typeface="Montserrat" panose="00000500000000000000" pitchFamily="2" charset="0"/>
                        </a:rPr>
                        <a:t>Community/Social services</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93138"/>
                  </a:ext>
                </a:extLst>
              </a:tr>
              <a:tr h="206465">
                <a:tc>
                  <a:txBody>
                    <a:bodyPr/>
                    <a:lstStyle/>
                    <a:p>
                      <a:pPr algn="l" fontAlgn="t"/>
                      <a:r>
                        <a:rPr lang="en-US" sz="1400" b="0" i="0" u="none" strike="noStrike" dirty="0">
                          <a:effectLst/>
                          <a:latin typeface="Montserrat" panose="00000500000000000000" pitchFamily="2" charset="0"/>
                        </a:rPr>
                        <a:t>Retired</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39159087"/>
                  </a:ext>
                </a:extLst>
              </a:tr>
              <a:tr h="206465">
                <a:tc>
                  <a:txBody>
                    <a:bodyPr/>
                    <a:lstStyle/>
                    <a:p>
                      <a:pPr algn="l" fontAlgn="t"/>
                      <a:r>
                        <a:rPr lang="en-US" sz="1400" b="0" i="0" u="none" strike="noStrike" dirty="0">
                          <a:effectLst/>
                          <a:latin typeface="Montserrat" panose="00000500000000000000" pitchFamily="2" charset="0"/>
                        </a:rPr>
                        <a:t>Life/Physical/Social sciences</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i="0" u="none" strike="noStrike" dirty="0">
                          <a:effectLst/>
                          <a:latin typeface="Montserrat" panose="00000500000000000000" pitchFamily="2" charset="0"/>
                        </a:rPr>
                        <a:t>*</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215672"/>
                  </a:ext>
                </a:extLst>
              </a:tr>
              <a:tr h="206465">
                <a:tc>
                  <a:txBody>
                    <a:bodyPr/>
                    <a:lstStyle/>
                    <a:p>
                      <a:pPr algn="l" fontAlgn="t"/>
                      <a:r>
                        <a:rPr lang="en-US" sz="1400" b="0" i="0" u="none" strike="noStrike" dirty="0">
                          <a:effectLst/>
                          <a:latin typeface="Montserrat" panose="00000500000000000000" pitchFamily="2" charset="0"/>
                        </a:rPr>
                        <a:t>Other</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b="0" i="0" u="none" strike="noStrike" dirty="0">
                          <a:effectLst/>
                          <a:latin typeface="Montserrat" panose="00000500000000000000" pitchFamily="2" charset="0"/>
                        </a:rPr>
                        <a:t>20%</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400" b="0" i="0" u="none" strike="noStrike" dirty="0">
                          <a:effectLst/>
                          <a:latin typeface="Montserrat" panose="00000500000000000000" pitchFamily="2" charset="0"/>
                        </a:rPr>
                        <a:t>21%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2506275"/>
                  </a:ext>
                </a:extLst>
              </a:tr>
            </a:tbl>
          </a:graphicData>
        </a:graphic>
      </p:graphicFrame>
      <p:sp>
        <p:nvSpPr>
          <p:cNvPr id="9" name="Rectangle 8">
            <a:extLst>
              <a:ext uri="{FF2B5EF4-FFF2-40B4-BE49-F238E27FC236}">
                <a16:creationId xmlns:a16="http://schemas.microsoft.com/office/drawing/2014/main" id="{A0DA1AD7-95FD-4344-BD08-D505B9A0C2FA}"/>
              </a:ext>
            </a:extLst>
          </p:cNvPr>
          <p:cNvSpPr/>
          <p:nvPr/>
        </p:nvSpPr>
        <p:spPr>
          <a:xfrm>
            <a:off x="1143000" y="6091160"/>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118466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8682" y="1271777"/>
            <a:ext cx="1451610" cy="0"/>
          </a:xfrm>
          <a:custGeom>
            <a:avLst/>
            <a:gdLst/>
            <a:ahLst/>
            <a:cxnLst/>
            <a:rect l="l" t="t" r="r" b="b"/>
            <a:pathLst>
              <a:path w="1451609">
                <a:moveTo>
                  <a:pt x="0" y="0"/>
                </a:moveTo>
                <a:lnTo>
                  <a:pt x="1451229" y="0"/>
                </a:lnTo>
              </a:path>
            </a:pathLst>
          </a:custGeom>
          <a:ln w="28956">
            <a:solidFill>
              <a:srgbClr val="006BB7"/>
            </a:solidFill>
          </a:ln>
        </p:spPr>
        <p:txBody>
          <a:bodyPr wrap="square" lIns="0" tIns="0" rIns="0" bIns="0" rtlCol="0"/>
          <a:lstStyle/>
          <a:p>
            <a:endParaRPr/>
          </a:p>
        </p:txBody>
      </p:sp>
      <p:sp>
        <p:nvSpPr>
          <p:cNvPr id="3" name="object 3"/>
          <p:cNvSpPr txBox="1">
            <a:spLocks noGrp="1"/>
          </p:cNvSpPr>
          <p:nvPr>
            <p:ph type="title"/>
          </p:nvPr>
        </p:nvSpPr>
        <p:spPr>
          <a:xfrm>
            <a:off x="6175375" y="555752"/>
            <a:ext cx="4114165"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Montserrat Medium"/>
                <a:cs typeface="Montserrat Medium"/>
              </a:rPr>
              <a:t>Table</a:t>
            </a:r>
            <a:r>
              <a:rPr sz="3600" b="0" spc="-65" dirty="0">
                <a:latin typeface="Montserrat Medium"/>
                <a:cs typeface="Montserrat Medium"/>
              </a:rPr>
              <a:t> </a:t>
            </a:r>
            <a:r>
              <a:rPr sz="3600" b="0" dirty="0">
                <a:latin typeface="Montserrat Medium"/>
                <a:cs typeface="Montserrat Medium"/>
              </a:rPr>
              <a:t>of</a:t>
            </a:r>
            <a:r>
              <a:rPr sz="3600" b="0" spc="-45" dirty="0">
                <a:latin typeface="Montserrat Medium"/>
                <a:cs typeface="Montserrat Medium"/>
              </a:rPr>
              <a:t> </a:t>
            </a:r>
            <a:r>
              <a:rPr sz="3600" b="0" dirty="0">
                <a:latin typeface="Montserrat Medium"/>
                <a:cs typeface="Montserrat Medium"/>
              </a:rPr>
              <a:t>Contents</a:t>
            </a:r>
            <a:endParaRPr sz="3600">
              <a:latin typeface="Montserrat Medium"/>
              <a:cs typeface="Montserrat Medium"/>
            </a:endParaRPr>
          </a:p>
        </p:txBody>
      </p:sp>
      <p:sp>
        <p:nvSpPr>
          <p:cNvPr id="4" name="object 4"/>
          <p:cNvSpPr/>
          <p:nvPr/>
        </p:nvSpPr>
        <p:spPr>
          <a:xfrm>
            <a:off x="0" y="0"/>
            <a:ext cx="5158740" cy="6858000"/>
          </a:xfrm>
          <a:custGeom>
            <a:avLst/>
            <a:gdLst/>
            <a:ahLst/>
            <a:cxnLst/>
            <a:rect l="l" t="t" r="r" b="b"/>
            <a:pathLst>
              <a:path w="5158740" h="6858000">
                <a:moveTo>
                  <a:pt x="5158740" y="0"/>
                </a:moveTo>
                <a:lnTo>
                  <a:pt x="0" y="0"/>
                </a:lnTo>
                <a:lnTo>
                  <a:pt x="0" y="6858000"/>
                </a:lnTo>
                <a:lnTo>
                  <a:pt x="5158740" y="6858000"/>
                </a:lnTo>
                <a:lnTo>
                  <a:pt x="5158740" y="0"/>
                </a:lnTo>
                <a:close/>
              </a:path>
            </a:pathLst>
          </a:custGeom>
          <a:solidFill>
            <a:srgbClr val="006BB7"/>
          </a:solidFill>
        </p:spPr>
        <p:txBody>
          <a:bodyPr wrap="square" lIns="0" tIns="0" rIns="0" bIns="0" rtlCol="0"/>
          <a:lstStyle/>
          <a:p>
            <a:endParaRPr/>
          </a:p>
        </p:txBody>
      </p:sp>
      <p:sp>
        <p:nvSpPr>
          <p:cNvPr id="5" name="object 5"/>
          <p:cNvSpPr txBox="1"/>
          <p:nvPr/>
        </p:nvSpPr>
        <p:spPr>
          <a:xfrm>
            <a:off x="5414517" y="1584198"/>
            <a:ext cx="5150485" cy="258404"/>
          </a:xfrm>
          <a:prstGeom prst="rect">
            <a:avLst/>
          </a:prstGeom>
        </p:spPr>
        <p:txBody>
          <a:bodyPr vert="horz" wrap="square" lIns="0" tIns="12065" rIns="0" bIns="0" rtlCol="0">
            <a:spAutoFit/>
          </a:bodyPr>
          <a:lstStyle/>
          <a:p>
            <a:pPr marL="12700">
              <a:lnSpc>
                <a:spcPct val="100000"/>
              </a:lnSpc>
              <a:spcBef>
                <a:spcPts val="95"/>
              </a:spcBef>
            </a:pPr>
            <a:r>
              <a:rPr lang="en-US" sz="1600" spc="-5" dirty="0">
                <a:latin typeface="Montserrat Medium"/>
                <a:cs typeface="Montserrat Medium"/>
              </a:rPr>
              <a:t>Introduction</a:t>
            </a:r>
            <a:endParaRPr sz="1600" dirty="0">
              <a:latin typeface="Montserrat Medium"/>
              <a:cs typeface="Montserrat Medium"/>
            </a:endParaRPr>
          </a:p>
        </p:txBody>
      </p:sp>
      <p:sp>
        <p:nvSpPr>
          <p:cNvPr id="6" name="object 6"/>
          <p:cNvSpPr txBox="1"/>
          <p:nvPr/>
        </p:nvSpPr>
        <p:spPr>
          <a:xfrm>
            <a:off x="11470005" y="1584198"/>
            <a:ext cx="161290" cy="258404"/>
          </a:xfrm>
          <a:prstGeom prst="rect">
            <a:avLst/>
          </a:prstGeom>
        </p:spPr>
        <p:txBody>
          <a:bodyPr vert="horz" wrap="square" lIns="0" tIns="12065" rIns="0" bIns="0" rtlCol="0">
            <a:spAutoFit/>
          </a:bodyPr>
          <a:lstStyle/>
          <a:p>
            <a:pPr marL="12700">
              <a:lnSpc>
                <a:spcPct val="100000"/>
              </a:lnSpc>
              <a:spcBef>
                <a:spcPts val="95"/>
              </a:spcBef>
            </a:pPr>
            <a:r>
              <a:rPr sz="1600" b="0" spc="-5" dirty="0">
                <a:latin typeface="Montserrat Medium"/>
                <a:cs typeface="Montserrat Medium"/>
              </a:rPr>
              <a:t>4</a:t>
            </a:r>
            <a:endParaRPr sz="1600" dirty="0">
              <a:latin typeface="Montserrat Medium"/>
              <a:cs typeface="Montserrat Medium"/>
            </a:endParaRPr>
          </a:p>
        </p:txBody>
      </p:sp>
      <p:sp>
        <p:nvSpPr>
          <p:cNvPr id="7" name="object 7"/>
          <p:cNvSpPr txBox="1"/>
          <p:nvPr/>
        </p:nvSpPr>
        <p:spPr>
          <a:xfrm>
            <a:off x="5414516" y="2242566"/>
            <a:ext cx="4110484" cy="227626"/>
          </a:xfrm>
          <a:prstGeom prst="rect">
            <a:avLst/>
          </a:prstGeom>
        </p:spPr>
        <p:txBody>
          <a:bodyPr vert="horz" wrap="square" lIns="0" tIns="12065" rIns="0" bIns="0" rtlCol="0">
            <a:spAutoFit/>
          </a:bodyPr>
          <a:lstStyle/>
          <a:p>
            <a:pPr marL="12700">
              <a:lnSpc>
                <a:spcPct val="100000"/>
              </a:lnSpc>
              <a:spcBef>
                <a:spcPts val="95"/>
              </a:spcBef>
            </a:pPr>
            <a:r>
              <a:rPr lang="en-US" sz="1400" b="0" spc="-5" dirty="0">
                <a:latin typeface="Montserrat Medium"/>
                <a:cs typeface="Montserrat Medium"/>
              </a:rPr>
              <a:t>Business Characteristics of REALTORS®</a:t>
            </a:r>
            <a:endParaRPr sz="1400" dirty="0">
              <a:latin typeface="Montserrat Medium"/>
              <a:cs typeface="Montserrat Medium"/>
            </a:endParaRPr>
          </a:p>
        </p:txBody>
      </p:sp>
      <p:sp>
        <p:nvSpPr>
          <p:cNvPr id="8" name="object 8"/>
          <p:cNvSpPr txBox="1"/>
          <p:nvPr/>
        </p:nvSpPr>
        <p:spPr>
          <a:xfrm>
            <a:off x="11478125" y="2237874"/>
            <a:ext cx="169043" cy="263096"/>
          </a:xfrm>
          <a:prstGeom prst="rect">
            <a:avLst/>
          </a:prstGeom>
        </p:spPr>
        <p:txBody>
          <a:bodyPr vert="horz" wrap="square" lIns="0" tIns="12065" rIns="0" bIns="0" rtlCol="0">
            <a:spAutoFit/>
          </a:bodyPr>
          <a:lstStyle/>
          <a:p>
            <a:pPr marL="12700">
              <a:lnSpc>
                <a:spcPct val="100000"/>
              </a:lnSpc>
              <a:spcBef>
                <a:spcPts val="95"/>
              </a:spcBef>
            </a:pPr>
            <a:r>
              <a:rPr lang="en-US" sz="1600" spc="-10" dirty="0">
                <a:latin typeface="Montserrat Medium"/>
                <a:cs typeface="Montserrat Medium"/>
              </a:rPr>
              <a:t>7</a:t>
            </a:r>
            <a:endParaRPr sz="1600" dirty="0">
              <a:latin typeface="Montserrat Medium"/>
              <a:cs typeface="Montserrat Medium"/>
            </a:endParaRPr>
          </a:p>
        </p:txBody>
      </p:sp>
      <p:sp>
        <p:nvSpPr>
          <p:cNvPr id="9" name="object 9"/>
          <p:cNvSpPr txBox="1"/>
          <p:nvPr/>
        </p:nvSpPr>
        <p:spPr>
          <a:xfrm>
            <a:off x="5414516" y="2892713"/>
            <a:ext cx="5136515" cy="247632"/>
          </a:xfrm>
          <a:prstGeom prst="rect">
            <a:avLst/>
          </a:prstGeom>
        </p:spPr>
        <p:txBody>
          <a:bodyPr vert="horz" wrap="square" lIns="0" tIns="39370" rIns="0" bIns="0" rtlCol="0">
            <a:spAutoFit/>
          </a:bodyPr>
          <a:lstStyle/>
          <a:p>
            <a:pPr marL="12700" marR="5080">
              <a:lnSpc>
                <a:spcPts val="1730"/>
              </a:lnSpc>
              <a:spcBef>
                <a:spcPts val="310"/>
              </a:spcBef>
            </a:pPr>
            <a:r>
              <a:rPr lang="en-US" sz="1400" b="0" spc="-5" dirty="0">
                <a:latin typeface="Montserrat Medium"/>
                <a:cs typeface="Montserrat Medium"/>
              </a:rPr>
              <a:t>Business Activities of REALTORS®</a:t>
            </a:r>
          </a:p>
        </p:txBody>
      </p:sp>
      <p:sp>
        <p:nvSpPr>
          <p:cNvPr id="10" name="object 10"/>
          <p:cNvSpPr txBox="1"/>
          <p:nvPr/>
        </p:nvSpPr>
        <p:spPr>
          <a:xfrm>
            <a:off x="11416665" y="2901187"/>
            <a:ext cx="394335" cy="258404"/>
          </a:xfrm>
          <a:prstGeom prst="rect">
            <a:avLst/>
          </a:prstGeom>
        </p:spPr>
        <p:txBody>
          <a:bodyPr vert="horz" wrap="square" lIns="0" tIns="12065" rIns="0" bIns="0" rtlCol="0">
            <a:spAutoFit/>
          </a:bodyPr>
          <a:lstStyle/>
          <a:p>
            <a:pPr marL="12700">
              <a:lnSpc>
                <a:spcPct val="100000"/>
              </a:lnSpc>
              <a:spcBef>
                <a:spcPts val="95"/>
              </a:spcBef>
            </a:pPr>
            <a:r>
              <a:rPr lang="en-US" sz="1600" dirty="0">
                <a:latin typeface="Montserrat Medium"/>
                <a:cs typeface="Montserrat Medium"/>
              </a:rPr>
              <a:t>12</a:t>
            </a:r>
            <a:endParaRPr sz="1600" dirty="0">
              <a:latin typeface="Montserrat Medium"/>
              <a:cs typeface="Montserrat Medium"/>
            </a:endParaRPr>
          </a:p>
        </p:txBody>
      </p:sp>
      <p:sp>
        <p:nvSpPr>
          <p:cNvPr id="11" name="object 11"/>
          <p:cNvSpPr txBox="1"/>
          <p:nvPr/>
        </p:nvSpPr>
        <p:spPr>
          <a:xfrm>
            <a:off x="5414516" y="3562866"/>
            <a:ext cx="4110484" cy="227626"/>
          </a:xfrm>
          <a:prstGeom prst="rect">
            <a:avLst/>
          </a:prstGeom>
        </p:spPr>
        <p:txBody>
          <a:bodyPr vert="horz" wrap="square" lIns="0" tIns="12065" rIns="0" bIns="0" rtlCol="0">
            <a:spAutoFit/>
          </a:bodyPr>
          <a:lstStyle/>
          <a:p>
            <a:pPr marL="12700">
              <a:lnSpc>
                <a:spcPct val="100000"/>
              </a:lnSpc>
              <a:spcBef>
                <a:spcPts val="95"/>
              </a:spcBef>
            </a:pPr>
            <a:r>
              <a:rPr lang="en-US" sz="1400" b="0" spc="-5" dirty="0">
                <a:latin typeface="Montserrat Medium"/>
                <a:cs typeface="Montserrat Medium"/>
              </a:rPr>
              <a:t>Income &amp; Expenses of REALTORS®</a:t>
            </a:r>
          </a:p>
        </p:txBody>
      </p:sp>
      <p:sp>
        <p:nvSpPr>
          <p:cNvPr id="12" name="object 12"/>
          <p:cNvSpPr txBox="1"/>
          <p:nvPr/>
        </p:nvSpPr>
        <p:spPr>
          <a:xfrm>
            <a:off x="11450000" y="3559555"/>
            <a:ext cx="394335" cy="258404"/>
          </a:xfrm>
          <a:prstGeom prst="rect">
            <a:avLst/>
          </a:prstGeom>
        </p:spPr>
        <p:txBody>
          <a:bodyPr vert="horz" wrap="square" lIns="0" tIns="12065" rIns="0" bIns="0" rtlCol="0">
            <a:spAutoFit/>
          </a:bodyPr>
          <a:lstStyle/>
          <a:p>
            <a:pPr marL="12700">
              <a:lnSpc>
                <a:spcPct val="100000"/>
              </a:lnSpc>
              <a:spcBef>
                <a:spcPts val="95"/>
              </a:spcBef>
            </a:pPr>
            <a:r>
              <a:rPr lang="en-US" sz="1600" spc="-10" dirty="0">
                <a:latin typeface="Montserrat Medium"/>
                <a:cs typeface="Montserrat Medium"/>
              </a:rPr>
              <a:t>19</a:t>
            </a:r>
            <a:endParaRPr sz="1600" dirty="0">
              <a:latin typeface="Montserrat Medium"/>
              <a:cs typeface="Montserrat Medium"/>
            </a:endParaRPr>
          </a:p>
        </p:txBody>
      </p:sp>
      <p:sp>
        <p:nvSpPr>
          <p:cNvPr id="16" name="object 16"/>
          <p:cNvSpPr txBox="1"/>
          <p:nvPr/>
        </p:nvSpPr>
        <p:spPr>
          <a:xfrm>
            <a:off x="11150854" y="6468719"/>
            <a:ext cx="161925" cy="153888"/>
          </a:xfrm>
          <a:prstGeom prst="rect">
            <a:avLst/>
          </a:prstGeom>
        </p:spPr>
        <p:txBody>
          <a:bodyPr vert="horz" wrap="square" lIns="0" tIns="0" rIns="0" bIns="0" rtlCol="0">
            <a:spAutoFit/>
          </a:bodyPr>
          <a:lstStyle/>
          <a:p>
            <a:pPr marL="38100">
              <a:lnSpc>
                <a:spcPts val="1165"/>
              </a:lnSpc>
            </a:pPr>
            <a:fld id="{81D60167-4931-47E6-BA6A-407CBD079E47}" type="slidenum">
              <a:rPr sz="1100" spc="10" dirty="0">
                <a:latin typeface="Calibri"/>
                <a:cs typeface="Calibri"/>
              </a:rPr>
              <a:t>3</a:t>
            </a:fld>
            <a:endParaRPr sz="1100">
              <a:latin typeface="Calibri"/>
              <a:cs typeface="Calibri"/>
            </a:endParaRPr>
          </a:p>
        </p:txBody>
      </p:sp>
      <p:pic>
        <p:nvPicPr>
          <p:cNvPr id="17" name="Picture 16" descr="Text&#10;&#10;Description automatically generated with low confidence">
            <a:extLst>
              <a:ext uri="{FF2B5EF4-FFF2-40B4-BE49-F238E27FC236}">
                <a16:creationId xmlns:a16="http://schemas.microsoft.com/office/drawing/2014/main" id="{6108A5E7-AF11-445B-A6FE-493D6B260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8" name="object 11">
            <a:extLst>
              <a:ext uri="{FF2B5EF4-FFF2-40B4-BE49-F238E27FC236}">
                <a16:creationId xmlns:a16="http://schemas.microsoft.com/office/drawing/2014/main" id="{2FCC0B83-1E5F-4566-AA76-4A5BDE3E0EF7}"/>
              </a:ext>
            </a:extLst>
          </p:cNvPr>
          <p:cNvSpPr txBox="1"/>
          <p:nvPr/>
        </p:nvSpPr>
        <p:spPr>
          <a:xfrm>
            <a:off x="5414516" y="4140060"/>
            <a:ext cx="4339084" cy="227626"/>
          </a:xfrm>
          <a:prstGeom prst="rect">
            <a:avLst/>
          </a:prstGeom>
        </p:spPr>
        <p:txBody>
          <a:bodyPr vert="horz" wrap="square" lIns="0" tIns="12065" rIns="0" bIns="0" rtlCol="0">
            <a:spAutoFit/>
          </a:bodyPr>
          <a:lstStyle/>
          <a:p>
            <a:pPr marL="12700">
              <a:lnSpc>
                <a:spcPct val="100000"/>
              </a:lnSpc>
              <a:spcBef>
                <a:spcPts val="95"/>
              </a:spcBef>
            </a:pPr>
            <a:r>
              <a:rPr lang="en-US" sz="1400" b="0" spc="-5" dirty="0">
                <a:latin typeface="Montserrat Medium"/>
                <a:cs typeface="Montserrat Medium"/>
              </a:rPr>
              <a:t>Office and Firm Affiliation of REALTORS®</a:t>
            </a:r>
          </a:p>
        </p:txBody>
      </p:sp>
      <p:sp>
        <p:nvSpPr>
          <p:cNvPr id="19" name="object 12">
            <a:extLst>
              <a:ext uri="{FF2B5EF4-FFF2-40B4-BE49-F238E27FC236}">
                <a16:creationId xmlns:a16="http://schemas.microsoft.com/office/drawing/2014/main" id="{F5093482-3ABB-45DF-9423-DB6FDA407709}"/>
              </a:ext>
            </a:extLst>
          </p:cNvPr>
          <p:cNvSpPr txBox="1"/>
          <p:nvPr/>
        </p:nvSpPr>
        <p:spPr>
          <a:xfrm>
            <a:off x="11450000" y="4088721"/>
            <a:ext cx="394335" cy="258404"/>
          </a:xfrm>
          <a:prstGeom prst="rect">
            <a:avLst/>
          </a:prstGeom>
        </p:spPr>
        <p:txBody>
          <a:bodyPr vert="horz" wrap="square" lIns="0" tIns="12065" rIns="0" bIns="0" rtlCol="0">
            <a:spAutoFit/>
          </a:bodyPr>
          <a:lstStyle/>
          <a:p>
            <a:pPr marL="12700">
              <a:lnSpc>
                <a:spcPct val="100000"/>
              </a:lnSpc>
              <a:spcBef>
                <a:spcPts val="95"/>
              </a:spcBef>
            </a:pPr>
            <a:r>
              <a:rPr lang="en-US" sz="1600" spc="-10" dirty="0">
                <a:latin typeface="Montserrat Medium"/>
                <a:cs typeface="Montserrat Medium"/>
              </a:rPr>
              <a:t>23</a:t>
            </a:r>
            <a:endParaRPr sz="1600" dirty="0">
              <a:latin typeface="Montserrat Medium"/>
              <a:cs typeface="Montserrat Medium"/>
            </a:endParaRPr>
          </a:p>
        </p:txBody>
      </p:sp>
      <p:sp>
        <p:nvSpPr>
          <p:cNvPr id="20" name="object 11">
            <a:extLst>
              <a:ext uri="{FF2B5EF4-FFF2-40B4-BE49-F238E27FC236}">
                <a16:creationId xmlns:a16="http://schemas.microsoft.com/office/drawing/2014/main" id="{F8126C40-2672-4286-AF31-8C02510EA3B7}"/>
              </a:ext>
            </a:extLst>
          </p:cNvPr>
          <p:cNvSpPr txBox="1"/>
          <p:nvPr/>
        </p:nvSpPr>
        <p:spPr>
          <a:xfrm>
            <a:off x="5414516" y="4676394"/>
            <a:ext cx="4339084" cy="227626"/>
          </a:xfrm>
          <a:prstGeom prst="rect">
            <a:avLst/>
          </a:prstGeom>
        </p:spPr>
        <p:txBody>
          <a:bodyPr vert="horz" wrap="square" lIns="0" tIns="12065" rIns="0" bIns="0" rtlCol="0">
            <a:spAutoFit/>
          </a:bodyPr>
          <a:lstStyle/>
          <a:p>
            <a:pPr marL="12700">
              <a:lnSpc>
                <a:spcPct val="100000"/>
              </a:lnSpc>
              <a:spcBef>
                <a:spcPts val="95"/>
              </a:spcBef>
            </a:pPr>
            <a:r>
              <a:rPr lang="en-US" sz="1400" b="0" spc="-5" dirty="0">
                <a:latin typeface="Montserrat Medium"/>
                <a:cs typeface="Montserrat Medium"/>
              </a:rPr>
              <a:t>Demographic Characteristics of REALTORS®</a:t>
            </a:r>
          </a:p>
        </p:txBody>
      </p:sp>
      <p:sp>
        <p:nvSpPr>
          <p:cNvPr id="21" name="object 12">
            <a:extLst>
              <a:ext uri="{FF2B5EF4-FFF2-40B4-BE49-F238E27FC236}">
                <a16:creationId xmlns:a16="http://schemas.microsoft.com/office/drawing/2014/main" id="{CE9508F2-6DD4-4609-82F6-5AC5295C6D17}"/>
              </a:ext>
            </a:extLst>
          </p:cNvPr>
          <p:cNvSpPr txBox="1"/>
          <p:nvPr/>
        </p:nvSpPr>
        <p:spPr>
          <a:xfrm>
            <a:off x="11446283" y="4617887"/>
            <a:ext cx="394335" cy="258404"/>
          </a:xfrm>
          <a:prstGeom prst="rect">
            <a:avLst/>
          </a:prstGeom>
        </p:spPr>
        <p:txBody>
          <a:bodyPr vert="horz" wrap="square" lIns="0" tIns="12065" rIns="0" bIns="0" rtlCol="0">
            <a:spAutoFit/>
          </a:bodyPr>
          <a:lstStyle/>
          <a:p>
            <a:pPr marL="12700">
              <a:lnSpc>
                <a:spcPct val="100000"/>
              </a:lnSpc>
              <a:spcBef>
                <a:spcPts val="95"/>
              </a:spcBef>
            </a:pPr>
            <a:r>
              <a:rPr lang="en-US" sz="1600" dirty="0">
                <a:latin typeface="Montserrat Medium"/>
                <a:cs typeface="Montserrat Medium"/>
              </a:rPr>
              <a:t>26</a:t>
            </a:r>
            <a:endParaRPr sz="1600" dirty="0">
              <a:latin typeface="Montserrat Medium"/>
              <a:cs typeface="Montserrat Medium"/>
            </a:endParaRPr>
          </a:p>
        </p:txBody>
      </p:sp>
      <p:sp>
        <p:nvSpPr>
          <p:cNvPr id="22" name="object 11">
            <a:extLst>
              <a:ext uri="{FF2B5EF4-FFF2-40B4-BE49-F238E27FC236}">
                <a16:creationId xmlns:a16="http://schemas.microsoft.com/office/drawing/2014/main" id="{9AF4EFBE-E5AF-4161-A262-A488E139E086}"/>
              </a:ext>
            </a:extLst>
          </p:cNvPr>
          <p:cNvSpPr txBox="1"/>
          <p:nvPr/>
        </p:nvSpPr>
        <p:spPr>
          <a:xfrm>
            <a:off x="5414516" y="5244683"/>
            <a:ext cx="4339084" cy="227626"/>
          </a:xfrm>
          <a:prstGeom prst="rect">
            <a:avLst/>
          </a:prstGeom>
        </p:spPr>
        <p:txBody>
          <a:bodyPr vert="horz" wrap="square" lIns="0" tIns="12065" rIns="0" bIns="0" rtlCol="0">
            <a:spAutoFit/>
          </a:bodyPr>
          <a:lstStyle/>
          <a:p>
            <a:pPr marL="12700">
              <a:lnSpc>
                <a:spcPct val="100000"/>
              </a:lnSpc>
              <a:spcBef>
                <a:spcPts val="95"/>
              </a:spcBef>
            </a:pPr>
            <a:r>
              <a:rPr lang="en-US" sz="1400" b="0" spc="-5" dirty="0">
                <a:latin typeface="Montserrat Medium"/>
                <a:cs typeface="Montserrat Medium"/>
              </a:rPr>
              <a:t>Methodology</a:t>
            </a:r>
          </a:p>
        </p:txBody>
      </p:sp>
      <p:sp>
        <p:nvSpPr>
          <p:cNvPr id="23" name="object 12">
            <a:extLst>
              <a:ext uri="{FF2B5EF4-FFF2-40B4-BE49-F238E27FC236}">
                <a16:creationId xmlns:a16="http://schemas.microsoft.com/office/drawing/2014/main" id="{276324AE-571A-449D-94DF-48DA2ACC7EB2}"/>
              </a:ext>
            </a:extLst>
          </p:cNvPr>
          <p:cNvSpPr txBox="1"/>
          <p:nvPr/>
        </p:nvSpPr>
        <p:spPr>
          <a:xfrm>
            <a:off x="11434127" y="5213905"/>
            <a:ext cx="394335" cy="258404"/>
          </a:xfrm>
          <a:prstGeom prst="rect">
            <a:avLst/>
          </a:prstGeom>
        </p:spPr>
        <p:txBody>
          <a:bodyPr vert="horz" wrap="square" lIns="0" tIns="12065" rIns="0" bIns="0" rtlCol="0">
            <a:spAutoFit/>
          </a:bodyPr>
          <a:lstStyle/>
          <a:p>
            <a:pPr marL="12700">
              <a:lnSpc>
                <a:spcPct val="100000"/>
              </a:lnSpc>
              <a:spcBef>
                <a:spcPts val="95"/>
              </a:spcBef>
            </a:pPr>
            <a:r>
              <a:rPr lang="en-US" sz="1600" spc="-10" dirty="0">
                <a:latin typeface="Montserrat Medium"/>
                <a:cs typeface="Montserrat Medium"/>
              </a:rPr>
              <a:t>37</a:t>
            </a:r>
            <a:endParaRPr sz="1600" dirty="0">
              <a:latin typeface="Montserrat Medium"/>
              <a:cs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30</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Real Estate is Only Occupation: State/Local</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49AE5B22-7CB0-4C5F-B9E6-52E55C89A52D}"/>
              </a:ext>
            </a:extLst>
          </p:cNvPr>
          <p:cNvGraphicFramePr>
            <a:graphicFrameLocks noGrp="1"/>
          </p:cNvGraphicFramePr>
          <p:nvPr>
            <p:extLst>
              <p:ext uri="{D42A27DB-BD31-4B8C-83A1-F6EECF244321}">
                <p14:modId xmlns:p14="http://schemas.microsoft.com/office/powerpoint/2010/main" val="2606477221"/>
              </p:ext>
            </p:extLst>
          </p:nvPr>
        </p:nvGraphicFramePr>
        <p:xfrm>
          <a:off x="1524000" y="2133600"/>
          <a:ext cx="8839201" cy="262886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t"/>
                      <a:r>
                        <a:rPr lang="en-US" sz="1800" b="0" i="0" u="none" strike="noStrike" dirty="0">
                          <a:effectLst/>
                          <a:latin typeface="Montserrat" panose="00000500000000000000" pitchFamily="2" charset="0"/>
                        </a:rPr>
                        <a:t>Yes, now and pre-</a:t>
                      </a:r>
                      <a:r>
                        <a:rPr lang="en-US" sz="1800" b="0" i="0" u="none" strike="noStrike" dirty="0" err="1">
                          <a:effectLst/>
                          <a:latin typeface="Montserrat" panose="00000500000000000000" pitchFamily="2" charset="0"/>
                        </a:rPr>
                        <a:t>Covid</a:t>
                      </a:r>
                      <a:endParaRPr lang="en-US" sz="1800" b="0" i="0" u="none" strike="noStrike" dirty="0">
                        <a:effectLst/>
                        <a:latin typeface="Montserrat" panose="00000500000000000000" pitchFamily="2" charset="0"/>
                      </a:endParaRPr>
                    </a:p>
                  </a:txBody>
                  <a:tcPr marL="7620" marR="7620" marT="7620" marB="0">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61%</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800" b="0" i="0" u="none" strike="noStrike">
                          <a:effectLst/>
                          <a:latin typeface="Montserrat" panose="00000500000000000000" pitchFamily="2" charset="0"/>
                        </a:rPr>
                        <a:t>61%</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331050">
                <a:tc>
                  <a:txBody>
                    <a:bodyPr/>
                    <a:lstStyle/>
                    <a:p>
                      <a:pPr algn="l" fontAlgn="t"/>
                      <a:r>
                        <a:rPr lang="en-US" sz="1800" b="0" i="0" u="none" strike="noStrike" dirty="0">
                          <a:effectLst/>
                          <a:latin typeface="Montserrat" panose="00000500000000000000" pitchFamily="2" charset="0"/>
                        </a:rPr>
                        <a:t>Was pre-</a:t>
                      </a:r>
                      <a:r>
                        <a:rPr lang="en-US" sz="1800" b="0" i="0" u="none" strike="noStrike" dirty="0" err="1">
                          <a:effectLst/>
                          <a:latin typeface="Montserrat" panose="00000500000000000000" pitchFamily="2" charset="0"/>
                        </a:rPr>
                        <a:t>Covid</a:t>
                      </a:r>
                      <a:r>
                        <a:rPr lang="en-US" sz="1800" b="0" i="0" u="none" strike="noStrike" dirty="0">
                          <a:effectLst/>
                          <a:latin typeface="Montserrat" panose="00000500000000000000" pitchFamily="2" charset="0"/>
                        </a:rPr>
                        <a:t>, is not now</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800" b="0" i="0" u="none" strike="noStrike" dirty="0">
                          <a:effectLst/>
                          <a:latin typeface="Montserrat" panose="00000500000000000000" pitchFamily="2" charset="0"/>
                        </a:rPr>
                        <a:t>3%</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331050">
                <a:tc>
                  <a:txBody>
                    <a:bodyPr/>
                    <a:lstStyle/>
                    <a:p>
                      <a:pPr algn="l" fontAlgn="t"/>
                      <a:r>
                        <a:rPr lang="en-US" sz="1800" b="0" i="0" u="none" strike="noStrike" dirty="0">
                          <a:effectLst/>
                          <a:latin typeface="Montserrat" panose="00000500000000000000" pitchFamily="2" charset="0"/>
                        </a:rPr>
                        <a:t>Yes, now is, had another source pre-</a:t>
                      </a:r>
                      <a:r>
                        <a:rPr lang="en-US" sz="1800" b="0" i="0" u="none" strike="noStrike" dirty="0" err="1">
                          <a:effectLst/>
                          <a:latin typeface="Montserrat" panose="00000500000000000000" pitchFamily="2" charset="0"/>
                        </a:rPr>
                        <a:t>Covid</a:t>
                      </a:r>
                      <a:endParaRPr lang="en-US" sz="1800" b="0" i="0" u="none" strike="noStrike" dirty="0">
                        <a:effectLst/>
                        <a:latin typeface="Montserrat" panose="00000500000000000000" pitchFamily="2" charset="0"/>
                      </a:endParaRP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12%</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800" b="0" i="0" u="none" strike="noStrike" dirty="0">
                          <a:effectLst/>
                          <a:latin typeface="Montserrat" panose="00000500000000000000" pitchFamily="2" charset="0"/>
                        </a:rPr>
                        <a:t>14%</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331050">
                <a:tc>
                  <a:txBody>
                    <a:bodyPr/>
                    <a:lstStyle/>
                    <a:p>
                      <a:pPr algn="l" fontAlgn="t"/>
                      <a:r>
                        <a:rPr lang="en-US" sz="1800" b="0" i="0" u="none" strike="noStrike" dirty="0">
                          <a:effectLst/>
                          <a:latin typeface="Montserrat" panose="00000500000000000000" pitchFamily="2" charset="0"/>
                        </a:rPr>
                        <a:t>No, has never been</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23%</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1800" b="0" i="0" u="none" strike="noStrike" dirty="0">
                          <a:effectLst/>
                          <a:latin typeface="Montserrat" panose="00000500000000000000" pitchFamily="2" charset="0"/>
                        </a:rPr>
                        <a:t>22%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bl>
          </a:graphicData>
        </a:graphic>
      </p:graphicFrame>
    </p:spTree>
    <p:extLst>
      <p:ext uri="{BB962C8B-B14F-4D97-AF65-F5344CB8AC3E}">
        <p14:creationId xmlns:p14="http://schemas.microsoft.com/office/powerpoint/2010/main" val="3227992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31</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Racial and Ethnic Distribution of REALTORS®</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ECC86D5C-7A4E-469D-8DC4-2C634445C565}"/>
              </a:ext>
            </a:extLst>
          </p:cNvPr>
          <p:cNvGraphicFramePr>
            <a:graphicFrameLocks noGrp="1"/>
          </p:cNvGraphicFramePr>
          <p:nvPr>
            <p:extLst>
              <p:ext uri="{D42A27DB-BD31-4B8C-83A1-F6EECF244321}">
                <p14:modId xmlns:p14="http://schemas.microsoft.com/office/powerpoint/2010/main" val="55876562"/>
              </p:ext>
            </p:extLst>
          </p:nvPr>
        </p:nvGraphicFramePr>
        <p:xfrm>
          <a:off x="827593" y="1981200"/>
          <a:ext cx="10363201" cy="2506566"/>
        </p:xfrm>
        <a:graphic>
          <a:graphicData uri="http://schemas.openxmlformats.org/drawingml/2006/table">
            <a:tbl>
              <a:tblPr bandRow="1"/>
              <a:tblGrid>
                <a:gridCol w="3752193">
                  <a:extLst>
                    <a:ext uri="{9D8B030D-6E8A-4147-A177-3AD203B41FA5}">
                      <a16:colId xmlns:a16="http://schemas.microsoft.com/office/drawing/2014/main" val="4105456806"/>
                    </a:ext>
                  </a:extLst>
                </a:gridCol>
                <a:gridCol w="3147305">
                  <a:extLst>
                    <a:ext uri="{9D8B030D-6E8A-4147-A177-3AD203B41FA5}">
                      <a16:colId xmlns:a16="http://schemas.microsoft.com/office/drawing/2014/main" val="1478223839"/>
                    </a:ext>
                  </a:extLst>
                </a:gridCol>
                <a:gridCol w="3463703">
                  <a:extLst>
                    <a:ext uri="{9D8B030D-6E8A-4147-A177-3AD203B41FA5}">
                      <a16:colId xmlns:a16="http://schemas.microsoft.com/office/drawing/2014/main" val="3413323738"/>
                    </a:ext>
                  </a:extLst>
                </a:gridCol>
              </a:tblGrid>
              <a:tr h="35156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33679">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60285">
                <a:tc>
                  <a:txBody>
                    <a:bodyPr/>
                    <a:lstStyle/>
                    <a:p>
                      <a:pPr algn="l" fontAlgn="b"/>
                      <a:r>
                        <a:rPr lang="en-US" sz="1800" b="0" i="0" u="none" strike="noStrike" dirty="0">
                          <a:effectLst/>
                          <a:latin typeface="Montserrat" panose="00000500000000000000" pitchFamily="2" charset="0"/>
                        </a:rPr>
                        <a:t>White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87%</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a:effectLst/>
                          <a:latin typeface="Montserrat" panose="00000500000000000000" pitchFamily="2" charset="0"/>
                        </a:rPr>
                        <a:t>77%</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60285">
                <a:tc>
                  <a:txBody>
                    <a:bodyPr/>
                    <a:lstStyle/>
                    <a:p>
                      <a:pPr algn="l" fontAlgn="b"/>
                      <a:r>
                        <a:rPr lang="en-US" sz="1800" b="0" i="0" u="none" strike="noStrike" dirty="0">
                          <a:effectLst/>
                          <a:latin typeface="Montserrat" panose="00000500000000000000" pitchFamily="2" charset="0"/>
                        </a:rPr>
                        <a:t>Hispanic/Latino</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11%</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60285">
                <a:tc>
                  <a:txBody>
                    <a:bodyPr/>
                    <a:lstStyle/>
                    <a:p>
                      <a:pPr algn="l" fontAlgn="b"/>
                      <a:r>
                        <a:rPr lang="en-US" sz="1800" b="0" i="0" u="none" strike="noStrike" dirty="0">
                          <a:effectLst/>
                          <a:latin typeface="Montserrat" panose="00000500000000000000" pitchFamily="2" charset="0"/>
                        </a:rPr>
                        <a:t>Black/African American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7%</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8%</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60285">
                <a:tc>
                  <a:txBody>
                    <a:bodyPr/>
                    <a:lstStyle/>
                    <a:p>
                      <a:pPr algn="l" fontAlgn="b"/>
                      <a:r>
                        <a:rPr lang="en-US" sz="1800" b="0" i="0" u="none" strike="noStrike" dirty="0">
                          <a:effectLst/>
                          <a:latin typeface="Montserrat" panose="00000500000000000000" pitchFamily="2" charset="0"/>
                        </a:rPr>
                        <a:t>Asian/Pacific Islander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5%</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60285">
                <a:tc>
                  <a:txBody>
                    <a:bodyPr/>
                    <a:lstStyle/>
                    <a:p>
                      <a:pPr algn="l" fontAlgn="b"/>
                      <a:r>
                        <a:rPr lang="en-US" sz="1800" b="0" i="0" u="none" strike="noStrike" dirty="0">
                          <a:effectLst/>
                          <a:latin typeface="Montserrat" panose="00000500000000000000" pitchFamily="2" charset="0"/>
                        </a:rPr>
                        <a:t>American Indian/Eskimo/Aleut</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Montserrat" panose="00000500000000000000" pitchFamily="2" charset="0"/>
                        </a:rPr>
                        <a:t>1%</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800" b="0" i="0" u="none" strike="noStrike" dirty="0">
                          <a:effectLst/>
                          <a:latin typeface="Montserrat" panose="00000500000000000000" pitchFamily="2" charset="0"/>
                        </a:rPr>
                        <a:t>1%</a:t>
                      </a:r>
                    </a:p>
                  </a:txBody>
                  <a:tcPr marL="7620" marR="7620" marT="7620" marB="0">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60285">
                <a:tc>
                  <a:txBody>
                    <a:bodyPr/>
                    <a:lstStyle/>
                    <a:p>
                      <a:pPr algn="l" fontAlgn="b"/>
                      <a:r>
                        <a:rPr lang="en-US" sz="2000" b="0" i="0" u="none" strike="noStrike" dirty="0">
                          <a:effectLst/>
                          <a:latin typeface="Montserrat" panose="00000500000000000000" pitchFamily="2" charset="0"/>
                        </a:rPr>
                        <a:t>Other</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0" i="0" u="none" strike="noStrike" dirty="0">
                          <a:solidFill>
                            <a:srgbClr val="000000"/>
                          </a:solidFill>
                          <a:effectLst/>
                          <a:latin typeface="Montserrat" panose="00000500000000000000" pitchFamily="2" charset="0"/>
                        </a:rPr>
                        <a:t>2%</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bl>
          </a:graphicData>
        </a:graphic>
      </p:graphicFrame>
      <p:sp>
        <p:nvSpPr>
          <p:cNvPr id="2" name="Rectangle 1">
            <a:extLst>
              <a:ext uri="{FF2B5EF4-FFF2-40B4-BE49-F238E27FC236}">
                <a16:creationId xmlns:a16="http://schemas.microsoft.com/office/drawing/2014/main" id="{57350B6E-2D6B-490F-B11D-B9062B5BE2F7}"/>
              </a:ext>
            </a:extLst>
          </p:cNvPr>
          <p:cNvSpPr/>
          <p:nvPr/>
        </p:nvSpPr>
        <p:spPr>
          <a:xfrm>
            <a:off x="916912" y="4828675"/>
            <a:ext cx="6096000" cy="276999"/>
          </a:xfrm>
          <a:prstGeom prst="rect">
            <a:avLst/>
          </a:prstGeom>
        </p:spPr>
        <p:txBody>
          <a:bodyPr>
            <a:spAutoFit/>
          </a:bodyPr>
          <a:lstStyle/>
          <a:p>
            <a:r>
              <a:rPr lang="en-US" sz="1200" i="1" dirty="0">
                <a:latin typeface="Montserrat" panose="00000500000000000000" pitchFamily="2" charset="0"/>
              </a:rPr>
              <a:t>Note: Respondent could choose more than one racial or ethnic category. </a:t>
            </a:r>
          </a:p>
        </p:txBody>
      </p:sp>
    </p:spTree>
    <p:extLst>
      <p:ext uri="{BB962C8B-B14F-4D97-AF65-F5344CB8AC3E}">
        <p14:creationId xmlns:p14="http://schemas.microsoft.com/office/powerpoint/2010/main" val="3217985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32</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Real Estate Is Primary Source of Income for Household</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068CCBA3-6BC1-4172-947C-6A01B13FACD5}"/>
              </a:ext>
            </a:extLst>
          </p:cNvPr>
          <p:cNvGraphicFramePr>
            <a:graphicFrameLocks noGrp="1"/>
          </p:cNvGraphicFramePr>
          <p:nvPr>
            <p:extLst>
              <p:ext uri="{D42A27DB-BD31-4B8C-83A1-F6EECF244321}">
                <p14:modId xmlns:p14="http://schemas.microsoft.com/office/powerpoint/2010/main" val="106283299"/>
              </p:ext>
            </p:extLst>
          </p:nvPr>
        </p:nvGraphicFramePr>
        <p:xfrm>
          <a:off x="1485899" y="2286000"/>
          <a:ext cx="8839201" cy="141050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dirty="0">
                          <a:effectLst/>
                          <a:latin typeface="Montserrat" panose="00000500000000000000" pitchFamily="2" charset="0"/>
                        </a:rPr>
                        <a:t>Real estate is primary source of income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48%</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47%</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89385104"/>
                  </a:ext>
                </a:extLst>
              </a:tr>
            </a:tbl>
          </a:graphicData>
        </a:graphic>
      </p:graphicFrame>
      <p:sp>
        <p:nvSpPr>
          <p:cNvPr id="2" name="Rectangle 1">
            <a:extLst>
              <a:ext uri="{FF2B5EF4-FFF2-40B4-BE49-F238E27FC236}">
                <a16:creationId xmlns:a16="http://schemas.microsoft.com/office/drawing/2014/main" id="{9FD79F75-EE69-4E48-A655-8CDD47C53755}"/>
              </a:ext>
            </a:extLst>
          </p:cNvPr>
          <p:cNvSpPr/>
          <p:nvPr/>
        </p:nvSpPr>
        <p:spPr>
          <a:xfrm>
            <a:off x="1371600" y="1378893"/>
            <a:ext cx="1750800" cy="338554"/>
          </a:xfrm>
          <a:prstGeom prst="rect">
            <a:avLst/>
          </a:prstGeom>
        </p:spPr>
        <p:txBody>
          <a:bodyPr wrap="none">
            <a:spAutoFit/>
          </a:bodyPr>
          <a:lstStyle/>
          <a:p>
            <a:r>
              <a:rPr lang="en-US" sz="1600" i="1" dirty="0">
                <a:latin typeface="Montserrat" panose="00000500000000000000" pitchFamily="2" charset="0"/>
              </a:rPr>
              <a:t>(Percent "Yes") </a:t>
            </a:r>
          </a:p>
        </p:txBody>
      </p:sp>
    </p:spTree>
    <p:extLst>
      <p:ext uri="{BB962C8B-B14F-4D97-AF65-F5344CB8AC3E}">
        <p14:creationId xmlns:p14="http://schemas.microsoft.com/office/powerpoint/2010/main" val="3842465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33</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Homeownership of REALTORS®</a:t>
            </a:r>
            <a:endParaRPr lang="en-US" sz="1400" b="1" dirty="0">
              <a:latin typeface="Montserrat" panose="00000500000000000000" pitchFamily="2" charset="0"/>
            </a:endParaRPr>
          </a:p>
        </p:txBody>
      </p:sp>
      <p:graphicFrame>
        <p:nvGraphicFramePr>
          <p:cNvPr id="9" name="Chart 8">
            <a:extLst>
              <a:ext uri="{FF2B5EF4-FFF2-40B4-BE49-F238E27FC236}">
                <a16:creationId xmlns:a16="http://schemas.microsoft.com/office/drawing/2014/main" id="{25469032-3D94-4905-A2DC-E5688152187C}"/>
              </a:ext>
            </a:extLst>
          </p:cNvPr>
          <p:cNvGraphicFramePr/>
          <p:nvPr>
            <p:extLst>
              <p:ext uri="{D42A27DB-BD31-4B8C-83A1-F6EECF244321}">
                <p14:modId xmlns:p14="http://schemas.microsoft.com/office/powerpoint/2010/main" val="1256465527"/>
              </p:ext>
            </p:extLst>
          </p:nvPr>
        </p:nvGraphicFramePr>
        <p:xfrm>
          <a:off x="5638800" y="1219200"/>
          <a:ext cx="6492240" cy="4669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4196B30-B76B-4A1F-9DDB-E0174CE20A5B}"/>
              </a:ext>
            </a:extLst>
          </p:cNvPr>
          <p:cNvGraphicFramePr/>
          <p:nvPr>
            <p:extLst>
              <p:ext uri="{D42A27DB-BD31-4B8C-83A1-F6EECF244321}">
                <p14:modId xmlns:p14="http://schemas.microsoft.com/office/powerpoint/2010/main" val="1701130712"/>
              </p:ext>
            </p:extLst>
          </p:nvPr>
        </p:nvGraphicFramePr>
        <p:xfrm>
          <a:off x="-228600" y="1240971"/>
          <a:ext cx="6492240" cy="4669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463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34</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Own Secondary Property</a:t>
            </a:r>
            <a:endParaRPr lang="en-US" sz="1400" b="1" dirty="0">
              <a:latin typeface="Montserrat" panose="00000500000000000000" pitchFamily="2" charset="0"/>
            </a:endParaRPr>
          </a:p>
        </p:txBody>
      </p:sp>
      <p:graphicFrame>
        <p:nvGraphicFramePr>
          <p:cNvPr id="13" name="Chart 12">
            <a:extLst>
              <a:ext uri="{FF2B5EF4-FFF2-40B4-BE49-F238E27FC236}">
                <a16:creationId xmlns:a16="http://schemas.microsoft.com/office/drawing/2014/main" id="{E09AB165-2B75-4A24-A53B-6186E04DCF86}"/>
              </a:ext>
            </a:extLst>
          </p:cNvPr>
          <p:cNvGraphicFramePr/>
          <p:nvPr>
            <p:extLst>
              <p:ext uri="{D42A27DB-BD31-4B8C-83A1-F6EECF244321}">
                <p14:modId xmlns:p14="http://schemas.microsoft.com/office/powerpoint/2010/main" val="4041327625"/>
              </p:ext>
            </p:extLst>
          </p:nvPr>
        </p:nvGraphicFramePr>
        <p:xfrm>
          <a:off x="5638800" y="1219200"/>
          <a:ext cx="6492240" cy="4669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3A7517D-2769-47E0-A9D8-FE23B3D0DDF3}"/>
              </a:ext>
            </a:extLst>
          </p:cNvPr>
          <p:cNvGraphicFramePr/>
          <p:nvPr>
            <p:extLst>
              <p:ext uri="{D42A27DB-BD31-4B8C-83A1-F6EECF244321}">
                <p14:modId xmlns:p14="http://schemas.microsoft.com/office/powerpoint/2010/main" val="3760045812"/>
              </p:ext>
            </p:extLst>
          </p:nvPr>
        </p:nvGraphicFramePr>
        <p:xfrm>
          <a:off x="-228600" y="1240971"/>
          <a:ext cx="6492240" cy="4669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2551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35</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Voting Pattern of REALTORS®</a:t>
            </a:r>
            <a:endParaRPr lang="en-US" sz="1400" b="1" dirty="0">
              <a:latin typeface="Montserrat" panose="00000500000000000000" pitchFamily="2" charset="0"/>
            </a:endParaRPr>
          </a:p>
        </p:txBody>
      </p:sp>
      <p:graphicFrame>
        <p:nvGraphicFramePr>
          <p:cNvPr id="6" name="Table 5">
            <a:extLst>
              <a:ext uri="{FF2B5EF4-FFF2-40B4-BE49-F238E27FC236}">
                <a16:creationId xmlns:a16="http://schemas.microsoft.com/office/drawing/2014/main" id="{EF421F0F-9A90-4960-8348-E8593550F363}"/>
              </a:ext>
            </a:extLst>
          </p:cNvPr>
          <p:cNvGraphicFramePr>
            <a:graphicFrameLocks noGrp="1"/>
          </p:cNvGraphicFramePr>
          <p:nvPr>
            <p:extLst>
              <p:ext uri="{D42A27DB-BD31-4B8C-83A1-F6EECF244321}">
                <p14:modId xmlns:p14="http://schemas.microsoft.com/office/powerpoint/2010/main" val="4066391791"/>
              </p:ext>
            </p:extLst>
          </p:nvPr>
        </p:nvGraphicFramePr>
        <p:xfrm>
          <a:off x="1485899" y="2286000"/>
          <a:ext cx="8839201" cy="2297814"/>
        </p:xfrm>
        <a:graphic>
          <a:graphicData uri="http://schemas.openxmlformats.org/drawingml/2006/table">
            <a:tbl>
              <a:tblPr bandRow="1"/>
              <a:tblGrid>
                <a:gridCol w="2840612">
                  <a:extLst>
                    <a:ext uri="{9D8B030D-6E8A-4147-A177-3AD203B41FA5}">
                      <a16:colId xmlns:a16="http://schemas.microsoft.com/office/drawing/2014/main" val="4105456806"/>
                    </a:ext>
                  </a:extLst>
                </a:gridCol>
                <a:gridCol w="3044254">
                  <a:extLst>
                    <a:ext uri="{9D8B030D-6E8A-4147-A177-3AD203B41FA5}">
                      <a16:colId xmlns:a16="http://schemas.microsoft.com/office/drawing/2014/main" val="1478223839"/>
                    </a:ext>
                  </a:extLst>
                </a:gridCol>
                <a:gridCol w="2954335">
                  <a:extLst>
                    <a:ext uri="{9D8B030D-6E8A-4147-A177-3AD203B41FA5}">
                      <a16:colId xmlns:a16="http://schemas.microsoft.com/office/drawing/2014/main" val="3413323738"/>
                    </a:ext>
                  </a:extLst>
                </a:gridCol>
              </a:tblGrid>
              <a:tr h="524902">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329342">
                <a:tc>
                  <a:txBody>
                    <a:bodyPr/>
                    <a:lstStyle/>
                    <a:p>
                      <a:pPr algn="l" fontAlgn="ctr"/>
                      <a:endParaRPr lang="en-US" sz="1800" b="1" i="0" u="none" strike="noStrike" dirty="0">
                        <a:solidFill>
                          <a:schemeClr val="bg1"/>
                        </a:solidFill>
                        <a:effectLst/>
                        <a:latin typeface="Montserrat" panose="00000500000000000000" pitchFamily="2" charset="0"/>
                      </a:endParaRP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331050">
                <a:tc>
                  <a:txBody>
                    <a:bodyPr/>
                    <a:lstStyle/>
                    <a:p>
                      <a:pPr algn="l" fontAlgn="b"/>
                      <a:r>
                        <a:rPr lang="en-US" sz="1800" b="0" i="0" u="none" strike="noStrike">
                          <a:effectLst/>
                          <a:latin typeface="Montserrat" panose="00000500000000000000" pitchFamily="2" charset="0"/>
                        </a:rPr>
                        <a:t>Registered to vote</a:t>
                      </a:r>
                    </a:p>
                  </a:txBody>
                  <a:tcPr marL="7620" marR="7620" marT="7620"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97%</a:t>
                      </a:r>
                    </a:p>
                  </a:txBody>
                  <a:tcPr marL="6165" marR="6165" marT="6165"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a:effectLst/>
                          <a:latin typeface="Montserrat" panose="00000500000000000000" pitchFamily="2" charset="0"/>
                        </a:rPr>
                        <a:t>96%</a:t>
                      </a:r>
                    </a:p>
                  </a:txBody>
                  <a:tcPr marL="7620" marR="7620" marT="7620" marB="0" anchor="ctr">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89385104"/>
                  </a:ext>
                </a:extLst>
              </a:tr>
              <a:tr h="331050">
                <a:tc>
                  <a:txBody>
                    <a:bodyPr/>
                    <a:lstStyle/>
                    <a:p>
                      <a:pPr algn="l" fontAlgn="b"/>
                      <a:r>
                        <a:rPr lang="en-US" sz="1800" b="0" i="0" u="none" strike="noStrike">
                          <a:effectLst/>
                          <a:latin typeface="Montserrat" panose="00000500000000000000" pitchFamily="2" charset="0"/>
                        </a:rPr>
                        <a:t>Voted in last national election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94%</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ontserrat" panose="00000500000000000000" pitchFamily="2" charset="0"/>
                        </a:rPr>
                        <a:t>92%</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3906252"/>
                  </a:ext>
                </a:extLst>
              </a:tr>
              <a:tr h="331050">
                <a:tc>
                  <a:txBody>
                    <a:bodyPr/>
                    <a:lstStyle/>
                    <a:p>
                      <a:pPr algn="l" fontAlgn="b"/>
                      <a:r>
                        <a:rPr lang="en-US" sz="1800" b="0" i="0" u="none" strike="noStrike" dirty="0">
                          <a:effectLst/>
                          <a:latin typeface="Montserrat" panose="00000500000000000000" pitchFamily="2" charset="0"/>
                        </a:rPr>
                        <a:t>Voted in last local election</a:t>
                      </a:r>
                    </a:p>
                  </a:txBody>
                  <a:tcPr marL="7620" marR="7620" marT="7620"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82%</a:t>
                      </a:r>
                    </a:p>
                  </a:txBody>
                  <a:tcPr marL="6165" marR="6165" marT="6165"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81%</a:t>
                      </a:r>
                    </a:p>
                  </a:txBody>
                  <a:tcPr marL="7620" marR="7620" marT="7620" marB="0" anchor="ctr">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71325058"/>
                  </a:ext>
                </a:extLst>
              </a:tr>
            </a:tbl>
          </a:graphicData>
        </a:graphic>
      </p:graphicFrame>
    </p:spTree>
    <p:extLst>
      <p:ext uri="{BB962C8B-B14F-4D97-AF65-F5344CB8AC3E}">
        <p14:creationId xmlns:p14="http://schemas.microsoft.com/office/powerpoint/2010/main" val="30467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36</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sp>
        <p:nvSpPr>
          <p:cNvPr id="7" name="slide1">
            <a:extLst>
              <a:ext uri="{FF2B5EF4-FFF2-40B4-BE49-F238E27FC236}">
                <a16:creationId xmlns:a16="http://schemas.microsoft.com/office/drawing/2014/main" id="{5A02ADD8-F1F3-4428-A55E-AE72560E93DA}"/>
              </a:ext>
            </a:extLst>
          </p:cNvPr>
          <p:cNvSpPr txBox="1">
            <a:spLocks/>
          </p:cNvSpPr>
          <p:nvPr/>
        </p:nvSpPr>
        <p:spPr>
          <a:xfrm>
            <a:off x="838200" y="214581"/>
            <a:ext cx="10754206"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Volunteers in Community</a:t>
            </a:r>
            <a:endParaRPr lang="en-US" sz="1400" b="1" dirty="0">
              <a:latin typeface="Montserrat" panose="00000500000000000000" pitchFamily="2" charset="0"/>
            </a:endParaRPr>
          </a:p>
        </p:txBody>
      </p:sp>
      <p:graphicFrame>
        <p:nvGraphicFramePr>
          <p:cNvPr id="10" name="Chart 9">
            <a:extLst>
              <a:ext uri="{FF2B5EF4-FFF2-40B4-BE49-F238E27FC236}">
                <a16:creationId xmlns:a16="http://schemas.microsoft.com/office/drawing/2014/main" id="{F112EE0A-04E0-4FD3-8F54-4D31CA7632CF}"/>
              </a:ext>
            </a:extLst>
          </p:cNvPr>
          <p:cNvGraphicFramePr/>
          <p:nvPr>
            <p:extLst>
              <p:ext uri="{D42A27DB-BD31-4B8C-83A1-F6EECF244321}">
                <p14:modId xmlns:p14="http://schemas.microsoft.com/office/powerpoint/2010/main" val="204018923"/>
              </p:ext>
            </p:extLst>
          </p:nvPr>
        </p:nvGraphicFramePr>
        <p:xfrm>
          <a:off x="-228600" y="1240971"/>
          <a:ext cx="6492240" cy="4669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FCF8E071-7817-4DD2-8616-759B8DD867A5}"/>
              </a:ext>
            </a:extLst>
          </p:cNvPr>
          <p:cNvGraphicFramePr/>
          <p:nvPr>
            <p:extLst>
              <p:ext uri="{D42A27DB-BD31-4B8C-83A1-F6EECF244321}">
                <p14:modId xmlns:p14="http://schemas.microsoft.com/office/powerpoint/2010/main" val="3812486755"/>
              </p:ext>
            </p:extLst>
          </p:nvPr>
        </p:nvGraphicFramePr>
        <p:xfrm>
          <a:off x="5638800" y="1219200"/>
          <a:ext cx="6492240" cy="4669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80027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1">
            <a:extLst>
              <a:ext uri="{FF2B5EF4-FFF2-40B4-BE49-F238E27FC236}">
                <a16:creationId xmlns:a16="http://schemas.microsoft.com/office/drawing/2014/main" id="{9762637A-0C09-4BEA-A945-54813CA53960}"/>
              </a:ext>
            </a:extLst>
          </p:cNvPr>
          <p:cNvSpPr txBox="1">
            <a:spLocks/>
          </p:cNvSpPr>
          <p:nvPr/>
        </p:nvSpPr>
        <p:spPr>
          <a:xfrm>
            <a:off x="152400" y="180623"/>
            <a:ext cx="11734799" cy="6462796"/>
          </a:xfrm>
          <a:prstGeom prst="rect">
            <a:avLst/>
          </a:prstGeom>
        </p:spPr>
        <p:txBody>
          <a:bodyPr vert="horz" lIns="91440" tIns="45720" rIns="91440" bIns="45720" numCol="2" spcCol="1828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latin typeface="Montserrat" panose="00000500000000000000" pitchFamily="2" charset="0"/>
              </a:rPr>
              <a:t>Methodology</a:t>
            </a:r>
          </a:p>
          <a:p>
            <a:pPr algn="l">
              <a:tabLst>
                <a:tab pos="5372100" algn="l"/>
                <a:tab pos="5600700" algn="l"/>
              </a:tabLst>
            </a:pPr>
            <a:endParaRPr lang="en-US" sz="1200" b="1" dirty="0">
              <a:latin typeface="Montserrat" panose="00000500000000000000" pitchFamily="2" charset="0"/>
            </a:endParaRPr>
          </a:p>
          <a:p>
            <a:pPr algn="l"/>
            <a:r>
              <a:rPr lang="en-US" sz="1600" dirty="0">
                <a:latin typeface="Montserrat-Regular"/>
              </a:rPr>
              <a:t>In March 2022, NAR e-mailed a 97-question survey to a random sample of 176,494 REALTORS®. Using this method, a total of 9,220 responses were received. The survey had an adjusted response rate of 5.2 percent. The confidence interval at a 95 percent level of confidence is +/- 1.02 percent based on a population of1.5 million members. In Milwaukee, a random sample of 5,000 members were sent the survey, 273 members took the survey. Milwaukee had a response rate of 5.5 percent.</a:t>
            </a:r>
          </a:p>
          <a:p>
            <a:pPr algn="l"/>
            <a:r>
              <a:rPr lang="en-US" sz="1600" dirty="0">
                <a:latin typeface="Montserrat-Regular"/>
              </a:rPr>
              <a:t>Survey responses were weighted to be representative of state level NAR membership. Information about compensation, earnings, sales volume and number of transactions is characteristics of calendar year 2021, while all other data are representative of member characteristics in early 2022. </a:t>
            </a:r>
          </a:p>
          <a:p>
            <a:pPr algn="l"/>
            <a:r>
              <a:rPr lang="en-US" sz="1600" dirty="0">
                <a:latin typeface="Montserrat-Regular"/>
              </a:rPr>
              <a:t>The NATIONAL ASSOCIATION OF REALTORS® is committed to equal opportunity in the real estate industry. In accordance with this commitment, racial and ethnic information was collected and is included in this report.</a:t>
            </a:r>
          </a:p>
          <a:p>
            <a:pPr algn="l">
              <a:lnSpc>
                <a:spcPct val="110000"/>
              </a:lnSpc>
            </a:pPr>
            <a:endParaRPr lang="en-US" sz="1600" dirty="0">
              <a:latin typeface="Montserrat-Regular"/>
            </a:endParaRPr>
          </a:p>
          <a:p>
            <a:pPr algn="l">
              <a:lnSpc>
                <a:spcPct val="110000"/>
              </a:lnSpc>
            </a:pPr>
            <a:endParaRPr lang="en-US" sz="1600" dirty="0">
              <a:latin typeface="Montserrat-Regular"/>
            </a:endParaRPr>
          </a:p>
          <a:p>
            <a:pPr algn="l">
              <a:lnSpc>
                <a:spcPct val="110000"/>
              </a:lnSpc>
            </a:pPr>
            <a:endParaRPr lang="en-US" sz="1600" dirty="0">
              <a:latin typeface="Montserrat-Regular"/>
            </a:endParaRPr>
          </a:p>
          <a:p>
            <a:pPr algn="l">
              <a:lnSpc>
                <a:spcPct val="110000"/>
              </a:lnSpc>
            </a:pPr>
            <a:endParaRPr lang="en-US" sz="1600" dirty="0">
              <a:latin typeface="Montserrat-Regular"/>
            </a:endParaRPr>
          </a:p>
          <a:p>
            <a:pPr algn="l">
              <a:lnSpc>
                <a:spcPct val="110000"/>
              </a:lnSpc>
            </a:pPr>
            <a:r>
              <a:rPr lang="en-US" sz="1600" dirty="0">
                <a:latin typeface="Montserrat-Regular"/>
              </a:rPr>
              <a:t>Where </a:t>
            </a:r>
            <a:r>
              <a:rPr lang="en-US" sz="1600" b="0" i="0" u="none" strike="noStrike" baseline="0" dirty="0">
                <a:latin typeface="Montserrat-Regular"/>
              </a:rPr>
              <a:t>relevant, REALTOR® information in subgroups based on the license held by members of NAR: a broker, broker-associate or sales agent license. The term “broker” refers to REALTORS® holding a broker or broker associate license unless otherwise noted. In some cases, information is presented by REALTORS®’ main function within their firm or their real estate specialty regardless of the type of license held. </a:t>
            </a:r>
          </a:p>
          <a:p>
            <a:pPr algn="l">
              <a:lnSpc>
                <a:spcPct val="110000"/>
              </a:lnSpc>
            </a:pPr>
            <a:r>
              <a:rPr lang="en-US" sz="1600" b="0" i="0" u="none" strike="noStrike" baseline="0" dirty="0">
                <a:latin typeface="Montserrat-Regular"/>
              </a:rPr>
              <a:t>The primary measure of central tendency used throughout this report is the median, the middle point in the distribution of responses to a particular question or, equivalently, the point at which half of the responses are above and below a particular value. Data may not be comparable to previous </a:t>
            </a:r>
            <a:r>
              <a:rPr lang="en-US" sz="1600" b="0" i="1" u="none" strike="noStrike" baseline="0" dirty="0">
                <a:latin typeface="Montserrat-Italic"/>
              </a:rPr>
              <a:t>Member Profile </a:t>
            </a:r>
            <a:r>
              <a:rPr lang="en-US" sz="1600" b="0" i="0" u="none" strike="noStrike" baseline="0" dirty="0">
                <a:latin typeface="Montserrat-Regular"/>
              </a:rPr>
              <a:t>publications due to changes in questionnaire design.</a:t>
            </a:r>
            <a:endParaRPr lang="en-US" sz="1400"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6808B106-3DAE-478E-8565-BE08C0F7767D}"/>
              </a:ext>
            </a:extLst>
          </p:cNvPr>
          <p:cNvSpPr>
            <a:spLocks noGrp="1"/>
          </p:cNvSpPr>
          <p:nvPr>
            <p:ph type="sldNum" sz="quarter" idx="12"/>
          </p:nvPr>
        </p:nvSpPr>
        <p:spPr/>
        <p:txBody>
          <a:bodyPr/>
          <a:lstStyle/>
          <a:p>
            <a:fld id="{5B03D32D-F1BC-4E9C-97E1-36CFF5B22341}" type="slidenum">
              <a:rPr lang="en-US" smtClean="0"/>
              <a:t>37</a:t>
            </a:fld>
            <a:endParaRPr lang="en-US" dirty="0"/>
          </a:p>
        </p:txBody>
      </p:sp>
      <p:sp>
        <p:nvSpPr>
          <p:cNvPr id="8" name="TextBox 7">
            <a:extLst>
              <a:ext uri="{FF2B5EF4-FFF2-40B4-BE49-F238E27FC236}">
                <a16:creationId xmlns:a16="http://schemas.microsoft.com/office/drawing/2014/main" id="{7F4B1124-14B6-4A61-9A0C-87F35577FEA1}"/>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pic>
        <p:nvPicPr>
          <p:cNvPr id="9" name="Picture 8" descr="Text&#10;&#10;Description automatically generated with low confidence">
            <a:extLst>
              <a:ext uri="{FF2B5EF4-FFF2-40B4-BE49-F238E27FC236}">
                <a16:creationId xmlns:a16="http://schemas.microsoft.com/office/drawing/2014/main" id="{4688E645-7119-44A9-BCB3-683BE0619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Tree>
    <p:extLst>
      <p:ext uri="{BB962C8B-B14F-4D97-AF65-F5344CB8AC3E}">
        <p14:creationId xmlns:p14="http://schemas.microsoft.com/office/powerpoint/2010/main" val="1010250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7445" y="852399"/>
            <a:ext cx="9738995" cy="5577232"/>
          </a:xfrm>
          <a:prstGeom prst="rect">
            <a:avLst/>
          </a:prstGeom>
        </p:spPr>
        <p:txBody>
          <a:bodyPr vert="horz" wrap="square" lIns="0" tIns="13335" rIns="0" bIns="0" rtlCol="0">
            <a:spAutoFit/>
          </a:bodyPr>
          <a:lstStyle/>
          <a:p>
            <a:pPr marL="27940" marR="213360">
              <a:lnSpc>
                <a:spcPct val="154900"/>
              </a:lnSpc>
              <a:spcBef>
                <a:spcPts val="105"/>
              </a:spcBef>
            </a:pPr>
            <a:r>
              <a:rPr sz="900" b="0" spc="10" dirty="0">
                <a:latin typeface="Montserrat Light"/>
                <a:cs typeface="Montserrat Light"/>
              </a:rPr>
              <a:t>The National Association</a:t>
            </a:r>
            <a:r>
              <a:rPr sz="900" b="0" spc="-20" dirty="0">
                <a:latin typeface="Montserrat Light"/>
                <a:cs typeface="Montserrat Light"/>
              </a:rPr>
              <a:t> </a:t>
            </a:r>
            <a:r>
              <a:rPr sz="900" b="0" spc="10" dirty="0">
                <a:latin typeface="Montserrat Light"/>
                <a:cs typeface="Montserrat Light"/>
              </a:rPr>
              <a:t>of</a:t>
            </a:r>
            <a:r>
              <a:rPr sz="900" b="0" spc="15" dirty="0">
                <a:latin typeface="Montserrat Light"/>
                <a:cs typeface="Montserrat Light"/>
              </a:rPr>
              <a:t> REALTORS®</a:t>
            </a:r>
            <a:r>
              <a:rPr sz="900" b="0" dirty="0">
                <a:latin typeface="Montserrat Light"/>
                <a:cs typeface="Montserrat Light"/>
              </a:rPr>
              <a:t> </a:t>
            </a:r>
            <a:r>
              <a:rPr sz="900" b="0" spc="10" dirty="0">
                <a:latin typeface="Montserrat Light"/>
                <a:cs typeface="Montserrat Light"/>
              </a:rPr>
              <a:t>is</a:t>
            </a:r>
            <a:r>
              <a:rPr sz="900" b="0" spc="-10" dirty="0">
                <a:latin typeface="Montserrat Light"/>
                <a:cs typeface="Montserrat Light"/>
              </a:rPr>
              <a:t> </a:t>
            </a:r>
            <a:r>
              <a:rPr sz="900" b="0" spc="10" dirty="0">
                <a:latin typeface="Montserrat Light"/>
                <a:cs typeface="Montserrat Light"/>
              </a:rPr>
              <a:t>America’s</a:t>
            </a:r>
            <a:r>
              <a:rPr sz="900" b="0" spc="-20" dirty="0">
                <a:latin typeface="Montserrat Light"/>
                <a:cs typeface="Montserrat Light"/>
              </a:rPr>
              <a:t> </a:t>
            </a:r>
            <a:r>
              <a:rPr sz="900" b="0" spc="10" dirty="0">
                <a:latin typeface="Montserrat Light"/>
                <a:cs typeface="Montserrat Light"/>
              </a:rPr>
              <a:t>largest trade association,</a:t>
            </a:r>
            <a:r>
              <a:rPr sz="900" b="0" spc="-10" dirty="0">
                <a:latin typeface="Montserrat Light"/>
                <a:cs typeface="Montserrat Light"/>
              </a:rPr>
              <a:t> </a:t>
            </a:r>
            <a:r>
              <a:rPr sz="900" b="0" spc="10" dirty="0">
                <a:latin typeface="Montserrat Light"/>
                <a:cs typeface="Montserrat Light"/>
              </a:rPr>
              <a:t>representing</a:t>
            </a:r>
            <a:r>
              <a:rPr sz="900" b="0" spc="-5" dirty="0">
                <a:latin typeface="Montserrat Light"/>
                <a:cs typeface="Montserrat Light"/>
              </a:rPr>
              <a:t> </a:t>
            </a:r>
            <a:r>
              <a:rPr sz="900" b="0" spc="15" dirty="0">
                <a:latin typeface="Montserrat Light"/>
                <a:cs typeface="Montserrat Light"/>
              </a:rPr>
              <a:t>more than</a:t>
            </a:r>
            <a:r>
              <a:rPr sz="900" b="0" dirty="0">
                <a:latin typeface="Montserrat Light"/>
                <a:cs typeface="Montserrat Light"/>
              </a:rPr>
              <a:t> </a:t>
            </a:r>
            <a:r>
              <a:rPr sz="900" b="0" spc="10" dirty="0">
                <a:latin typeface="Montserrat Light"/>
                <a:cs typeface="Montserrat Light"/>
              </a:rPr>
              <a:t>1.</a:t>
            </a:r>
            <a:r>
              <a:rPr lang="en-US" sz="900" spc="10" dirty="0">
                <a:latin typeface="Montserrat Light"/>
                <a:cs typeface="Montserrat Light"/>
              </a:rPr>
              <a:t>5</a:t>
            </a:r>
            <a:r>
              <a:rPr sz="900" b="0" spc="20" dirty="0">
                <a:latin typeface="Montserrat Light"/>
                <a:cs typeface="Montserrat Light"/>
              </a:rPr>
              <a:t> </a:t>
            </a:r>
            <a:r>
              <a:rPr sz="900" b="0" spc="10" dirty="0">
                <a:latin typeface="Montserrat Light"/>
                <a:cs typeface="Montserrat Light"/>
              </a:rPr>
              <a:t>million</a:t>
            </a:r>
            <a:r>
              <a:rPr sz="900" b="0" spc="-20" dirty="0">
                <a:latin typeface="Montserrat Light"/>
                <a:cs typeface="Montserrat Light"/>
              </a:rPr>
              <a:t> </a:t>
            </a:r>
            <a:r>
              <a:rPr sz="900" b="0" spc="15" dirty="0">
                <a:latin typeface="Montserrat Light"/>
                <a:cs typeface="Montserrat Light"/>
              </a:rPr>
              <a:t>members,</a:t>
            </a:r>
            <a:r>
              <a:rPr sz="900" b="0" spc="-15" dirty="0">
                <a:latin typeface="Montserrat Light"/>
                <a:cs typeface="Montserrat Light"/>
              </a:rPr>
              <a:t> </a:t>
            </a:r>
            <a:r>
              <a:rPr sz="900" b="0" spc="15" dirty="0">
                <a:latin typeface="Montserrat Light"/>
                <a:cs typeface="Montserrat Light"/>
              </a:rPr>
              <a:t>including</a:t>
            </a:r>
            <a:r>
              <a:rPr sz="900" b="0" spc="-5" dirty="0">
                <a:latin typeface="Montserrat Light"/>
                <a:cs typeface="Montserrat Light"/>
              </a:rPr>
              <a:t> </a:t>
            </a:r>
            <a:r>
              <a:rPr sz="900" b="0" spc="10" dirty="0">
                <a:latin typeface="Montserrat Light"/>
                <a:cs typeface="Montserrat Light"/>
              </a:rPr>
              <a:t>NAR’s</a:t>
            </a:r>
            <a:r>
              <a:rPr sz="900" b="0" dirty="0">
                <a:latin typeface="Montserrat Light"/>
                <a:cs typeface="Montserrat Light"/>
              </a:rPr>
              <a:t> </a:t>
            </a:r>
            <a:r>
              <a:rPr sz="900" b="0" spc="10" dirty="0">
                <a:latin typeface="Montserrat Light"/>
                <a:cs typeface="Montserrat Light"/>
              </a:rPr>
              <a:t>institutes,</a:t>
            </a:r>
            <a:r>
              <a:rPr sz="900" b="0" spc="-5" dirty="0">
                <a:latin typeface="Montserrat Light"/>
                <a:cs typeface="Montserrat Light"/>
              </a:rPr>
              <a:t> </a:t>
            </a:r>
            <a:r>
              <a:rPr sz="900" b="0" spc="10" dirty="0">
                <a:latin typeface="Montserrat Light"/>
                <a:cs typeface="Montserrat Light"/>
              </a:rPr>
              <a:t>societies</a:t>
            </a:r>
            <a:r>
              <a:rPr sz="900" b="0" spc="-20" dirty="0">
                <a:latin typeface="Montserrat Light"/>
                <a:cs typeface="Montserrat Light"/>
              </a:rPr>
              <a:t> </a:t>
            </a:r>
            <a:r>
              <a:rPr sz="900" b="0" spc="15" dirty="0">
                <a:latin typeface="Montserrat Light"/>
                <a:cs typeface="Montserrat Light"/>
              </a:rPr>
              <a:t>and </a:t>
            </a:r>
            <a:r>
              <a:rPr sz="900" b="0" spc="10" dirty="0">
                <a:latin typeface="Montserrat Light"/>
                <a:cs typeface="Montserrat Light"/>
              </a:rPr>
              <a:t>councils, </a:t>
            </a:r>
            <a:r>
              <a:rPr sz="900" b="0" spc="15" dirty="0">
                <a:latin typeface="Montserrat Light"/>
                <a:cs typeface="Montserrat Light"/>
              </a:rPr>
              <a:t> </a:t>
            </a:r>
            <a:r>
              <a:rPr sz="900" b="0" spc="10" dirty="0">
                <a:latin typeface="Montserrat Light"/>
                <a:cs typeface="Montserrat Light"/>
              </a:rPr>
              <a:t>involved in </a:t>
            </a:r>
            <a:r>
              <a:rPr sz="900" b="0" spc="5" dirty="0">
                <a:latin typeface="Montserrat Light"/>
                <a:cs typeface="Montserrat Light"/>
              </a:rPr>
              <a:t>all </a:t>
            </a:r>
            <a:r>
              <a:rPr sz="900" b="0" spc="10" dirty="0">
                <a:latin typeface="Montserrat Light"/>
                <a:cs typeface="Montserrat Light"/>
              </a:rPr>
              <a:t>aspects </a:t>
            </a:r>
            <a:r>
              <a:rPr sz="900" b="0" spc="5" dirty="0">
                <a:latin typeface="Montserrat Light"/>
                <a:cs typeface="Montserrat Light"/>
              </a:rPr>
              <a:t>of </a:t>
            </a:r>
            <a:r>
              <a:rPr sz="900" b="0" spc="10" dirty="0">
                <a:latin typeface="Montserrat Light"/>
                <a:cs typeface="Montserrat Light"/>
              </a:rPr>
              <a:t>the real estate industry. NAR </a:t>
            </a:r>
            <a:r>
              <a:rPr sz="900" b="0" spc="15" dirty="0">
                <a:latin typeface="Montserrat Light"/>
                <a:cs typeface="Montserrat Light"/>
              </a:rPr>
              <a:t>membership </a:t>
            </a:r>
            <a:r>
              <a:rPr sz="900" b="0" spc="10" dirty="0">
                <a:latin typeface="Montserrat Light"/>
                <a:cs typeface="Montserrat Light"/>
              </a:rPr>
              <a:t>includes brokers, salespeople, property </a:t>
            </a:r>
            <a:r>
              <a:rPr sz="900" b="0" spc="15" dirty="0">
                <a:latin typeface="Montserrat Light"/>
                <a:cs typeface="Montserrat Light"/>
              </a:rPr>
              <a:t>managers, appraisers, </a:t>
            </a:r>
            <a:r>
              <a:rPr sz="900" b="0" spc="10" dirty="0">
                <a:latin typeface="Montserrat Light"/>
                <a:cs typeface="Montserrat Light"/>
              </a:rPr>
              <a:t>counselors </a:t>
            </a:r>
            <a:r>
              <a:rPr sz="900" b="0" spc="15" dirty="0">
                <a:latin typeface="Montserrat Light"/>
                <a:cs typeface="Montserrat Light"/>
              </a:rPr>
              <a:t>and </a:t>
            </a:r>
            <a:r>
              <a:rPr sz="900" b="0" spc="10" dirty="0">
                <a:latin typeface="Montserrat Light"/>
                <a:cs typeface="Montserrat Light"/>
              </a:rPr>
              <a:t>others </a:t>
            </a:r>
            <a:r>
              <a:rPr sz="900" b="0" spc="15" dirty="0">
                <a:latin typeface="Montserrat Light"/>
                <a:cs typeface="Montserrat Light"/>
              </a:rPr>
              <a:t>engaged </a:t>
            </a:r>
            <a:r>
              <a:rPr sz="900" b="0" spc="10" dirty="0">
                <a:latin typeface="Montserrat Light"/>
                <a:cs typeface="Montserrat Light"/>
              </a:rPr>
              <a:t>in both </a:t>
            </a:r>
            <a:r>
              <a:rPr sz="900" b="0" spc="15" dirty="0">
                <a:latin typeface="Montserrat Light"/>
                <a:cs typeface="Montserrat Light"/>
              </a:rPr>
              <a:t> </a:t>
            </a:r>
            <a:r>
              <a:rPr sz="900" b="0" spc="10" dirty="0">
                <a:latin typeface="Montserrat Light"/>
                <a:cs typeface="Montserrat Light"/>
              </a:rPr>
              <a:t>residential</a:t>
            </a:r>
            <a:r>
              <a:rPr sz="900" b="0" spc="-25" dirty="0">
                <a:latin typeface="Montserrat Light"/>
                <a:cs typeface="Montserrat Light"/>
              </a:rPr>
              <a:t> </a:t>
            </a:r>
            <a:r>
              <a:rPr sz="900" b="0" spc="15" dirty="0">
                <a:latin typeface="Montserrat Light"/>
                <a:cs typeface="Montserrat Light"/>
              </a:rPr>
              <a:t>and</a:t>
            </a:r>
            <a:r>
              <a:rPr sz="900" b="0" spc="-10" dirty="0">
                <a:latin typeface="Montserrat Light"/>
                <a:cs typeface="Montserrat Light"/>
              </a:rPr>
              <a:t> </a:t>
            </a:r>
            <a:r>
              <a:rPr sz="900" b="0" spc="15" dirty="0">
                <a:latin typeface="Montserrat Light"/>
                <a:cs typeface="Montserrat Light"/>
              </a:rPr>
              <a:t>commercial</a:t>
            </a:r>
            <a:r>
              <a:rPr sz="900" b="0" spc="-40" dirty="0">
                <a:latin typeface="Montserrat Light"/>
                <a:cs typeface="Montserrat Light"/>
              </a:rPr>
              <a:t> </a:t>
            </a:r>
            <a:r>
              <a:rPr sz="900" b="0" spc="10" dirty="0">
                <a:latin typeface="Montserrat Light"/>
                <a:cs typeface="Montserrat Light"/>
              </a:rPr>
              <a:t>real</a:t>
            </a:r>
            <a:r>
              <a:rPr sz="900" b="0" spc="-5" dirty="0">
                <a:latin typeface="Montserrat Light"/>
                <a:cs typeface="Montserrat Light"/>
              </a:rPr>
              <a:t> </a:t>
            </a:r>
            <a:r>
              <a:rPr sz="900" b="0" spc="10" dirty="0">
                <a:latin typeface="Montserrat Light"/>
                <a:cs typeface="Montserrat Light"/>
              </a:rPr>
              <a:t>estate.</a:t>
            </a:r>
            <a:endParaRPr sz="900" dirty="0">
              <a:latin typeface="Montserrat Light"/>
              <a:cs typeface="Montserrat Light"/>
            </a:endParaRPr>
          </a:p>
          <a:p>
            <a:pPr>
              <a:lnSpc>
                <a:spcPct val="100000"/>
              </a:lnSpc>
              <a:spcBef>
                <a:spcPts val="50"/>
              </a:spcBef>
            </a:pPr>
            <a:endParaRPr sz="1600" dirty="0">
              <a:latin typeface="Montserrat Light"/>
              <a:cs typeface="Montserrat Light"/>
            </a:endParaRPr>
          </a:p>
          <a:p>
            <a:pPr marL="27940" marR="393700">
              <a:lnSpc>
                <a:spcPct val="154100"/>
              </a:lnSpc>
            </a:pPr>
            <a:r>
              <a:rPr sz="900" b="0" spc="10" dirty="0">
                <a:latin typeface="Montserrat Light"/>
                <a:cs typeface="Montserrat Light"/>
              </a:rPr>
              <a:t>The</a:t>
            </a:r>
            <a:r>
              <a:rPr sz="900" b="0" spc="5" dirty="0">
                <a:latin typeface="Montserrat Light"/>
                <a:cs typeface="Montserrat Light"/>
              </a:rPr>
              <a:t> </a:t>
            </a:r>
            <a:r>
              <a:rPr sz="900" b="0" spc="15" dirty="0">
                <a:latin typeface="Montserrat Light"/>
                <a:cs typeface="Montserrat Light"/>
              </a:rPr>
              <a:t>term</a:t>
            </a:r>
            <a:r>
              <a:rPr sz="900" b="0" spc="10" dirty="0">
                <a:latin typeface="Montserrat Light"/>
                <a:cs typeface="Montserrat Light"/>
              </a:rPr>
              <a:t> </a:t>
            </a:r>
            <a:r>
              <a:rPr sz="900" b="0" spc="15" dirty="0">
                <a:latin typeface="Montserrat Light"/>
                <a:cs typeface="Montserrat Light"/>
              </a:rPr>
              <a:t>REALTOR®</a:t>
            </a:r>
            <a:r>
              <a:rPr sz="900" b="0" spc="-15" dirty="0">
                <a:latin typeface="Montserrat Light"/>
                <a:cs typeface="Montserrat Light"/>
              </a:rPr>
              <a:t> </a:t>
            </a:r>
            <a:r>
              <a:rPr sz="900" b="0" spc="5" dirty="0">
                <a:latin typeface="Montserrat Light"/>
                <a:cs typeface="Montserrat Light"/>
              </a:rPr>
              <a:t>is </a:t>
            </a:r>
            <a:r>
              <a:rPr sz="900" b="0" spc="15" dirty="0">
                <a:latin typeface="Montserrat Light"/>
                <a:cs typeface="Montserrat Light"/>
              </a:rPr>
              <a:t>a</a:t>
            </a:r>
            <a:r>
              <a:rPr sz="900" b="0" spc="10" dirty="0">
                <a:latin typeface="Montserrat Light"/>
                <a:cs typeface="Montserrat Light"/>
              </a:rPr>
              <a:t> registered</a:t>
            </a:r>
            <a:r>
              <a:rPr sz="900" b="0" spc="-5" dirty="0">
                <a:latin typeface="Montserrat Light"/>
                <a:cs typeface="Montserrat Light"/>
              </a:rPr>
              <a:t> </a:t>
            </a:r>
            <a:r>
              <a:rPr sz="900" b="0" spc="10" dirty="0">
                <a:latin typeface="Montserrat Light"/>
                <a:cs typeface="Montserrat Light"/>
              </a:rPr>
              <a:t>collective</a:t>
            </a:r>
            <a:r>
              <a:rPr sz="900" b="0" spc="-15" dirty="0">
                <a:latin typeface="Montserrat Light"/>
                <a:cs typeface="Montserrat Light"/>
              </a:rPr>
              <a:t> </a:t>
            </a:r>
            <a:r>
              <a:rPr sz="900" b="0" spc="15" dirty="0">
                <a:latin typeface="Montserrat Light"/>
                <a:cs typeface="Montserrat Light"/>
              </a:rPr>
              <a:t>membership</a:t>
            </a:r>
            <a:r>
              <a:rPr sz="900" b="0" spc="-25" dirty="0">
                <a:latin typeface="Montserrat Light"/>
                <a:cs typeface="Montserrat Light"/>
              </a:rPr>
              <a:t> </a:t>
            </a:r>
            <a:r>
              <a:rPr sz="900" b="0" spc="15" dirty="0">
                <a:latin typeface="Montserrat Light"/>
                <a:cs typeface="Montserrat Light"/>
              </a:rPr>
              <a:t>mark</a:t>
            </a:r>
            <a:r>
              <a:rPr sz="900" b="0" spc="-10" dirty="0">
                <a:latin typeface="Montserrat Light"/>
                <a:cs typeface="Montserrat Light"/>
              </a:rPr>
              <a:t> </a:t>
            </a:r>
            <a:r>
              <a:rPr sz="900" b="0" spc="10" dirty="0">
                <a:latin typeface="Montserrat Light"/>
                <a:cs typeface="Montserrat Light"/>
              </a:rPr>
              <a:t>that</a:t>
            </a:r>
            <a:r>
              <a:rPr sz="900" b="0" spc="15" dirty="0">
                <a:latin typeface="Montserrat Light"/>
                <a:cs typeface="Montserrat Light"/>
              </a:rPr>
              <a:t> </a:t>
            </a:r>
            <a:r>
              <a:rPr sz="900" b="0" spc="10" dirty="0">
                <a:latin typeface="Montserrat Light"/>
                <a:cs typeface="Montserrat Light"/>
              </a:rPr>
              <a:t>identifies</a:t>
            </a:r>
            <a:r>
              <a:rPr sz="900" b="0" spc="-5" dirty="0">
                <a:latin typeface="Montserrat Light"/>
                <a:cs typeface="Montserrat Light"/>
              </a:rPr>
              <a:t> </a:t>
            </a:r>
            <a:r>
              <a:rPr sz="900" b="0" spc="15" dirty="0">
                <a:latin typeface="Montserrat Light"/>
                <a:cs typeface="Montserrat Light"/>
              </a:rPr>
              <a:t>a</a:t>
            </a:r>
            <a:r>
              <a:rPr sz="900" b="0" spc="10" dirty="0">
                <a:latin typeface="Montserrat Light"/>
                <a:cs typeface="Montserrat Light"/>
              </a:rPr>
              <a:t> real</a:t>
            </a:r>
            <a:r>
              <a:rPr sz="900" b="0" spc="15" dirty="0">
                <a:latin typeface="Montserrat Light"/>
                <a:cs typeface="Montserrat Light"/>
              </a:rPr>
              <a:t> </a:t>
            </a:r>
            <a:r>
              <a:rPr sz="900" b="0" spc="10" dirty="0">
                <a:latin typeface="Montserrat Light"/>
                <a:cs typeface="Montserrat Light"/>
              </a:rPr>
              <a:t>estate</a:t>
            </a:r>
            <a:r>
              <a:rPr sz="900" b="0" spc="-10" dirty="0">
                <a:latin typeface="Montserrat Light"/>
                <a:cs typeface="Montserrat Light"/>
              </a:rPr>
              <a:t> </a:t>
            </a:r>
            <a:r>
              <a:rPr sz="900" b="0" spc="10" dirty="0">
                <a:latin typeface="Montserrat Light"/>
                <a:cs typeface="Montserrat Light"/>
              </a:rPr>
              <a:t>professional</a:t>
            </a:r>
            <a:r>
              <a:rPr sz="900" b="0" spc="-20" dirty="0">
                <a:latin typeface="Montserrat Light"/>
                <a:cs typeface="Montserrat Light"/>
              </a:rPr>
              <a:t> </a:t>
            </a:r>
            <a:r>
              <a:rPr sz="900" b="0" spc="15" dirty="0">
                <a:latin typeface="Montserrat Light"/>
                <a:cs typeface="Montserrat Light"/>
              </a:rPr>
              <a:t>who</a:t>
            </a:r>
            <a:r>
              <a:rPr sz="900" b="0" dirty="0">
                <a:latin typeface="Montserrat Light"/>
                <a:cs typeface="Montserrat Light"/>
              </a:rPr>
              <a:t> </a:t>
            </a:r>
            <a:r>
              <a:rPr sz="900" b="0" spc="5" dirty="0">
                <a:latin typeface="Montserrat Light"/>
                <a:cs typeface="Montserrat Light"/>
              </a:rPr>
              <a:t>is </a:t>
            </a:r>
            <a:r>
              <a:rPr sz="900" b="0" spc="15" dirty="0">
                <a:latin typeface="Montserrat Light"/>
                <a:cs typeface="Montserrat Light"/>
              </a:rPr>
              <a:t>a</a:t>
            </a:r>
            <a:r>
              <a:rPr sz="900" b="0" spc="20" dirty="0">
                <a:latin typeface="Montserrat Light"/>
                <a:cs typeface="Montserrat Light"/>
              </a:rPr>
              <a:t> </a:t>
            </a:r>
            <a:r>
              <a:rPr sz="900" b="0" spc="15" dirty="0">
                <a:latin typeface="Montserrat Light"/>
                <a:cs typeface="Montserrat Light"/>
              </a:rPr>
              <a:t>member</a:t>
            </a:r>
            <a:r>
              <a:rPr sz="900" b="0" spc="-20" dirty="0">
                <a:latin typeface="Montserrat Light"/>
                <a:cs typeface="Montserrat Light"/>
              </a:rPr>
              <a:t> </a:t>
            </a:r>
            <a:r>
              <a:rPr sz="900" b="0" spc="5" dirty="0">
                <a:latin typeface="Montserrat Light"/>
                <a:cs typeface="Montserrat Light"/>
              </a:rPr>
              <a:t>of</a:t>
            </a:r>
            <a:r>
              <a:rPr sz="900" b="0" spc="15" dirty="0">
                <a:latin typeface="Montserrat Light"/>
                <a:cs typeface="Montserrat Light"/>
              </a:rPr>
              <a:t> </a:t>
            </a:r>
            <a:r>
              <a:rPr sz="900" b="0" spc="25" dirty="0">
                <a:latin typeface="Montserrat Light"/>
                <a:cs typeface="Montserrat Light"/>
              </a:rPr>
              <a:t>the</a:t>
            </a:r>
            <a:r>
              <a:rPr sz="900" b="0" spc="10" dirty="0">
                <a:latin typeface="Montserrat Light"/>
                <a:cs typeface="Montserrat Light"/>
              </a:rPr>
              <a:t> National</a:t>
            </a:r>
            <a:r>
              <a:rPr sz="900" b="0" spc="5" dirty="0">
                <a:latin typeface="Montserrat Light"/>
                <a:cs typeface="Montserrat Light"/>
              </a:rPr>
              <a:t> </a:t>
            </a:r>
            <a:r>
              <a:rPr sz="900" b="0" spc="10" dirty="0">
                <a:latin typeface="Montserrat Light"/>
                <a:cs typeface="Montserrat Light"/>
              </a:rPr>
              <a:t>Association</a:t>
            </a:r>
            <a:r>
              <a:rPr sz="900" b="0" spc="-25" dirty="0">
                <a:latin typeface="Montserrat Light"/>
                <a:cs typeface="Montserrat Light"/>
              </a:rPr>
              <a:t> </a:t>
            </a:r>
            <a:r>
              <a:rPr sz="900" b="0" spc="5" dirty="0">
                <a:latin typeface="Montserrat Light"/>
                <a:cs typeface="Montserrat Light"/>
              </a:rPr>
              <a:t>of</a:t>
            </a:r>
            <a:r>
              <a:rPr sz="900" b="0" spc="15" dirty="0">
                <a:latin typeface="Montserrat Light"/>
                <a:cs typeface="Montserrat Light"/>
              </a:rPr>
              <a:t> REALTORS®</a:t>
            </a:r>
            <a:r>
              <a:rPr sz="900" b="0" dirty="0">
                <a:latin typeface="Montserrat Light"/>
                <a:cs typeface="Montserrat Light"/>
              </a:rPr>
              <a:t> </a:t>
            </a:r>
            <a:r>
              <a:rPr sz="900" b="0" spc="15" dirty="0">
                <a:latin typeface="Montserrat Light"/>
                <a:cs typeface="Montserrat Light"/>
              </a:rPr>
              <a:t>and </a:t>
            </a:r>
            <a:r>
              <a:rPr sz="900" b="0" spc="20" dirty="0">
                <a:latin typeface="Montserrat Light"/>
                <a:cs typeface="Montserrat Light"/>
              </a:rPr>
              <a:t> </a:t>
            </a:r>
            <a:r>
              <a:rPr sz="900" b="0" spc="10" dirty="0">
                <a:latin typeface="Montserrat Light"/>
                <a:cs typeface="Montserrat Light"/>
              </a:rPr>
              <a:t>subscribes</a:t>
            </a:r>
            <a:r>
              <a:rPr sz="900" b="0" spc="-25" dirty="0">
                <a:latin typeface="Montserrat Light"/>
                <a:cs typeface="Montserrat Light"/>
              </a:rPr>
              <a:t> </a:t>
            </a:r>
            <a:r>
              <a:rPr sz="900" b="0" spc="10" dirty="0">
                <a:latin typeface="Montserrat Light"/>
                <a:cs typeface="Montserrat Light"/>
              </a:rPr>
              <a:t>to</a:t>
            </a:r>
            <a:r>
              <a:rPr sz="900" b="0" dirty="0">
                <a:latin typeface="Montserrat Light"/>
                <a:cs typeface="Montserrat Light"/>
              </a:rPr>
              <a:t> </a:t>
            </a:r>
            <a:r>
              <a:rPr sz="900" b="0" spc="5" dirty="0">
                <a:latin typeface="Montserrat Light"/>
                <a:cs typeface="Montserrat Light"/>
              </a:rPr>
              <a:t>its</a:t>
            </a:r>
            <a:r>
              <a:rPr sz="900" b="0" spc="-10" dirty="0">
                <a:latin typeface="Montserrat Light"/>
                <a:cs typeface="Montserrat Light"/>
              </a:rPr>
              <a:t> </a:t>
            </a:r>
            <a:r>
              <a:rPr sz="900" b="0" spc="10" dirty="0">
                <a:latin typeface="Montserrat Light"/>
                <a:cs typeface="Montserrat Light"/>
              </a:rPr>
              <a:t>strict</a:t>
            </a:r>
            <a:r>
              <a:rPr sz="900" b="0" spc="-5" dirty="0">
                <a:latin typeface="Montserrat Light"/>
                <a:cs typeface="Montserrat Light"/>
              </a:rPr>
              <a:t> </a:t>
            </a:r>
            <a:r>
              <a:rPr sz="900" b="0" spc="10" dirty="0">
                <a:latin typeface="Montserrat Light"/>
                <a:cs typeface="Montserrat Light"/>
              </a:rPr>
              <a:t>Code</a:t>
            </a:r>
            <a:r>
              <a:rPr sz="900" b="0" dirty="0">
                <a:latin typeface="Montserrat Light"/>
                <a:cs typeface="Montserrat Light"/>
              </a:rPr>
              <a:t> </a:t>
            </a:r>
            <a:r>
              <a:rPr sz="900" b="0" spc="5" dirty="0">
                <a:latin typeface="Montserrat Light"/>
                <a:cs typeface="Montserrat Light"/>
              </a:rPr>
              <a:t>of </a:t>
            </a:r>
            <a:r>
              <a:rPr sz="900" b="0" spc="10" dirty="0">
                <a:latin typeface="Montserrat Light"/>
                <a:cs typeface="Montserrat Light"/>
              </a:rPr>
              <a:t>Ethics.</a:t>
            </a:r>
            <a:endParaRPr sz="900" dirty="0">
              <a:latin typeface="Montserrat Light"/>
              <a:cs typeface="Montserrat Light"/>
            </a:endParaRPr>
          </a:p>
          <a:p>
            <a:pPr>
              <a:lnSpc>
                <a:spcPct val="100000"/>
              </a:lnSpc>
              <a:spcBef>
                <a:spcPts val="45"/>
              </a:spcBef>
            </a:pPr>
            <a:endParaRPr sz="1600" dirty="0">
              <a:latin typeface="Montserrat Light"/>
              <a:cs typeface="Montserrat Light"/>
            </a:endParaRPr>
          </a:p>
          <a:p>
            <a:pPr marL="27940" marR="5080">
              <a:lnSpc>
                <a:spcPct val="155300"/>
              </a:lnSpc>
            </a:pPr>
            <a:r>
              <a:rPr sz="900" b="0" spc="10" dirty="0">
                <a:latin typeface="Montserrat Light"/>
                <a:cs typeface="Montserrat Light"/>
              </a:rPr>
              <a:t>Working for America’s property owners, the National Association provides </a:t>
            </a:r>
            <a:r>
              <a:rPr sz="900" b="0" spc="15" dirty="0">
                <a:latin typeface="Montserrat Light"/>
                <a:cs typeface="Montserrat Light"/>
              </a:rPr>
              <a:t>a </a:t>
            </a:r>
            <a:r>
              <a:rPr sz="900" b="0" spc="10" dirty="0">
                <a:latin typeface="Montserrat Light"/>
                <a:cs typeface="Montserrat Light"/>
              </a:rPr>
              <a:t>facility for professional development, </a:t>
            </a:r>
            <a:r>
              <a:rPr sz="900" b="0" spc="15" dirty="0">
                <a:latin typeface="Montserrat Light"/>
                <a:cs typeface="Montserrat Light"/>
              </a:rPr>
              <a:t>research </a:t>
            </a:r>
            <a:r>
              <a:rPr sz="900" b="0" spc="30" dirty="0">
                <a:latin typeface="Montserrat Light"/>
                <a:cs typeface="Montserrat Light"/>
              </a:rPr>
              <a:t>and </a:t>
            </a:r>
            <a:r>
              <a:rPr sz="900" b="0" spc="15" dirty="0">
                <a:latin typeface="Montserrat Light"/>
                <a:cs typeface="Montserrat Light"/>
              </a:rPr>
              <a:t>exchange </a:t>
            </a:r>
            <a:r>
              <a:rPr sz="900" b="0" spc="5" dirty="0">
                <a:latin typeface="Montserrat Light"/>
                <a:cs typeface="Montserrat Light"/>
              </a:rPr>
              <a:t>of </a:t>
            </a:r>
            <a:r>
              <a:rPr sz="900" b="0" spc="10" dirty="0">
                <a:latin typeface="Montserrat Light"/>
                <a:cs typeface="Montserrat Light"/>
              </a:rPr>
              <a:t>information </a:t>
            </a:r>
            <a:r>
              <a:rPr sz="900" b="0" spc="15" dirty="0">
                <a:latin typeface="Montserrat Light"/>
                <a:cs typeface="Montserrat Light"/>
              </a:rPr>
              <a:t>among </a:t>
            </a:r>
            <a:r>
              <a:rPr sz="900" b="0" spc="5" dirty="0">
                <a:latin typeface="Montserrat Light"/>
                <a:cs typeface="Montserrat Light"/>
              </a:rPr>
              <a:t>its </a:t>
            </a:r>
            <a:r>
              <a:rPr sz="900" b="0" spc="15" dirty="0">
                <a:latin typeface="Montserrat Light"/>
                <a:cs typeface="Montserrat Light"/>
              </a:rPr>
              <a:t>members and </a:t>
            </a:r>
            <a:r>
              <a:rPr sz="900" b="0" spc="-204" dirty="0">
                <a:latin typeface="Montserrat Light"/>
                <a:cs typeface="Montserrat Light"/>
              </a:rPr>
              <a:t> </a:t>
            </a:r>
            <a:r>
              <a:rPr sz="900" b="0" spc="10" dirty="0">
                <a:latin typeface="Montserrat Light"/>
                <a:cs typeface="Montserrat Light"/>
              </a:rPr>
              <a:t>to</a:t>
            </a:r>
            <a:r>
              <a:rPr sz="900" b="0" dirty="0">
                <a:latin typeface="Montserrat Light"/>
                <a:cs typeface="Montserrat Light"/>
              </a:rPr>
              <a:t> </a:t>
            </a:r>
            <a:r>
              <a:rPr sz="900" b="0" spc="10" dirty="0">
                <a:latin typeface="Montserrat Light"/>
                <a:cs typeface="Montserrat Light"/>
              </a:rPr>
              <a:t>the</a:t>
            </a:r>
            <a:r>
              <a:rPr sz="900" b="0" spc="-5" dirty="0">
                <a:latin typeface="Montserrat Light"/>
                <a:cs typeface="Montserrat Light"/>
              </a:rPr>
              <a:t> </a:t>
            </a:r>
            <a:r>
              <a:rPr sz="900" b="0" spc="10" dirty="0">
                <a:latin typeface="Montserrat Light"/>
                <a:cs typeface="Montserrat Light"/>
              </a:rPr>
              <a:t>public</a:t>
            </a:r>
            <a:r>
              <a:rPr sz="900" b="0" dirty="0">
                <a:latin typeface="Montserrat Light"/>
                <a:cs typeface="Montserrat Light"/>
              </a:rPr>
              <a:t> </a:t>
            </a:r>
            <a:r>
              <a:rPr sz="900" b="0" spc="15" dirty="0">
                <a:latin typeface="Montserrat Light"/>
                <a:cs typeface="Montserrat Light"/>
              </a:rPr>
              <a:t>and</a:t>
            </a:r>
            <a:r>
              <a:rPr sz="900" b="0" spc="-5" dirty="0">
                <a:latin typeface="Montserrat Light"/>
                <a:cs typeface="Montserrat Light"/>
              </a:rPr>
              <a:t> </a:t>
            </a:r>
            <a:r>
              <a:rPr sz="900" b="0" spc="15" dirty="0">
                <a:latin typeface="Montserrat Light"/>
                <a:cs typeface="Montserrat Light"/>
              </a:rPr>
              <a:t>government</a:t>
            </a:r>
            <a:r>
              <a:rPr sz="900" b="0" spc="-20" dirty="0">
                <a:latin typeface="Montserrat Light"/>
                <a:cs typeface="Montserrat Light"/>
              </a:rPr>
              <a:t> </a:t>
            </a:r>
            <a:r>
              <a:rPr sz="900" b="0" spc="10" dirty="0">
                <a:latin typeface="Montserrat Light"/>
                <a:cs typeface="Montserrat Light"/>
              </a:rPr>
              <a:t>for</a:t>
            </a:r>
            <a:r>
              <a:rPr sz="900" b="0" spc="5" dirty="0">
                <a:latin typeface="Montserrat Light"/>
                <a:cs typeface="Montserrat Light"/>
              </a:rPr>
              <a:t> </a:t>
            </a:r>
            <a:r>
              <a:rPr sz="900" b="0" spc="10" dirty="0">
                <a:latin typeface="Montserrat Light"/>
                <a:cs typeface="Montserrat Light"/>
              </a:rPr>
              <a:t>the purpose</a:t>
            </a:r>
            <a:r>
              <a:rPr sz="900" b="0" spc="-5" dirty="0">
                <a:latin typeface="Montserrat Light"/>
                <a:cs typeface="Montserrat Light"/>
              </a:rPr>
              <a:t> </a:t>
            </a:r>
            <a:r>
              <a:rPr sz="900" b="0" spc="5" dirty="0">
                <a:latin typeface="Montserrat Light"/>
                <a:cs typeface="Montserrat Light"/>
              </a:rPr>
              <a:t>of </a:t>
            </a:r>
            <a:r>
              <a:rPr sz="900" b="0" spc="10" dirty="0">
                <a:latin typeface="Montserrat Light"/>
                <a:cs typeface="Montserrat Light"/>
              </a:rPr>
              <a:t>preserving</a:t>
            </a:r>
            <a:r>
              <a:rPr sz="900" b="0" spc="-15" dirty="0">
                <a:latin typeface="Montserrat Light"/>
                <a:cs typeface="Montserrat Light"/>
              </a:rPr>
              <a:t> </a:t>
            </a:r>
            <a:r>
              <a:rPr sz="900" b="0" spc="10" dirty="0">
                <a:latin typeface="Montserrat Light"/>
                <a:cs typeface="Montserrat Light"/>
              </a:rPr>
              <a:t>the free</a:t>
            </a:r>
            <a:r>
              <a:rPr sz="900" b="0" spc="5" dirty="0">
                <a:latin typeface="Montserrat Light"/>
                <a:cs typeface="Montserrat Light"/>
              </a:rPr>
              <a:t> </a:t>
            </a:r>
            <a:r>
              <a:rPr sz="900" b="0" spc="10" dirty="0">
                <a:latin typeface="Montserrat Light"/>
                <a:cs typeface="Montserrat Light"/>
              </a:rPr>
              <a:t>enterprise</a:t>
            </a:r>
            <a:r>
              <a:rPr sz="900" b="0" dirty="0">
                <a:latin typeface="Montserrat Light"/>
                <a:cs typeface="Montserrat Light"/>
              </a:rPr>
              <a:t> </a:t>
            </a:r>
            <a:r>
              <a:rPr sz="900" b="0" spc="15" dirty="0">
                <a:latin typeface="Montserrat Light"/>
                <a:cs typeface="Montserrat Light"/>
              </a:rPr>
              <a:t>system</a:t>
            </a:r>
            <a:r>
              <a:rPr sz="900" b="0" spc="-25" dirty="0">
                <a:latin typeface="Montserrat Light"/>
                <a:cs typeface="Montserrat Light"/>
              </a:rPr>
              <a:t> </a:t>
            </a:r>
            <a:r>
              <a:rPr sz="900" b="0" spc="15" dirty="0">
                <a:latin typeface="Montserrat Light"/>
                <a:cs typeface="Montserrat Light"/>
              </a:rPr>
              <a:t>and</a:t>
            </a:r>
            <a:r>
              <a:rPr sz="900" b="0" spc="-10" dirty="0">
                <a:latin typeface="Montserrat Light"/>
                <a:cs typeface="Montserrat Light"/>
              </a:rPr>
              <a:t> </a:t>
            </a:r>
            <a:r>
              <a:rPr sz="900" b="0" spc="10" dirty="0">
                <a:latin typeface="Montserrat Light"/>
                <a:cs typeface="Montserrat Light"/>
              </a:rPr>
              <a:t>the</a:t>
            </a:r>
            <a:r>
              <a:rPr sz="900" b="0" spc="15" dirty="0">
                <a:latin typeface="Montserrat Light"/>
                <a:cs typeface="Montserrat Light"/>
              </a:rPr>
              <a:t> </a:t>
            </a:r>
            <a:r>
              <a:rPr sz="900" b="0" spc="10" dirty="0">
                <a:latin typeface="Montserrat Light"/>
                <a:cs typeface="Montserrat Light"/>
              </a:rPr>
              <a:t>right</a:t>
            </a:r>
            <a:r>
              <a:rPr sz="900" b="0" spc="-5" dirty="0">
                <a:latin typeface="Montserrat Light"/>
                <a:cs typeface="Montserrat Light"/>
              </a:rPr>
              <a:t> </a:t>
            </a:r>
            <a:r>
              <a:rPr sz="900" b="0" spc="10" dirty="0">
                <a:latin typeface="Montserrat Light"/>
                <a:cs typeface="Montserrat Light"/>
              </a:rPr>
              <a:t>to</a:t>
            </a:r>
            <a:r>
              <a:rPr sz="900" b="0" dirty="0">
                <a:latin typeface="Montserrat Light"/>
                <a:cs typeface="Montserrat Light"/>
              </a:rPr>
              <a:t> </a:t>
            </a:r>
            <a:r>
              <a:rPr sz="900" b="0" spc="15" dirty="0">
                <a:latin typeface="Montserrat Light"/>
                <a:cs typeface="Montserrat Light"/>
              </a:rPr>
              <a:t>own</a:t>
            </a:r>
            <a:r>
              <a:rPr sz="900" b="0" spc="-5" dirty="0">
                <a:latin typeface="Montserrat Light"/>
                <a:cs typeface="Montserrat Light"/>
              </a:rPr>
              <a:t> </a:t>
            </a:r>
            <a:r>
              <a:rPr sz="900" b="0" spc="10" dirty="0">
                <a:latin typeface="Montserrat Light"/>
                <a:cs typeface="Montserrat Light"/>
              </a:rPr>
              <a:t>real</a:t>
            </a:r>
            <a:r>
              <a:rPr sz="900" b="0" dirty="0">
                <a:latin typeface="Montserrat Light"/>
                <a:cs typeface="Montserrat Light"/>
              </a:rPr>
              <a:t> </a:t>
            </a:r>
            <a:r>
              <a:rPr sz="900" b="0" spc="10" dirty="0">
                <a:latin typeface="Montserrat Light"/>
                <a:cs typeface="Montserrat Light"/>
              </a:rPr>
              <a:t>property.</a:t>
            </a:r>
            <a:endParaRPr sz="900" dirty="0">
              <a:latin typeface="Montserrat Light"/>
              <a:cs typeface="Montserrat Light"/>
            </a:endParaRPr>
          </a:p>
          <a:p>
            <a:pPr>
              <a:lnSpc>
                <a:spcPct val="100000"/>
              </a:lnSpc>
            </a:pPr>
            <a:endParaRPr sz="1050" dirty="0">
              <a:latin typeface="Montserrat Light"/>
              <a:cs typeface="Montserrat Light"/>
            </a:endParaRPr>
          </a:p>
          <a:p>
            <a:pPr>
              <a:lnSpc>
                <a:spcPct val="100000"/>
              </a:lnSpc>
              <a:spcBef>
                <a:spcPts val="25"/>
              </a:spcBef>
            </a:pPr>
            <a:endParaRPr sz="900" dirty="0">
              <a:latin typeface="Montserrat Light"/>
              <a:cs typeface="Montserrat Light"/>
            </a:endParaRPr>
          </a:p>
          <a:p>
            <a:pPr marL="27940" marR="7424420">
              <a:lnSpc>
                <a:spcPct val="152900"/>
              </a:lnSpc>
            </a:pPr>
            <a:r>
              <a:rPr sz="900" b="1" spc="20" dirty="0">
                <a:latin typeface="Montserrat Light"/>
                <a:cs typeface="Montserrat Light"/>
              </a:rPr>
              <a:t>NA</a:t>
            </a:r>
            <a:r>
              <a:rPr sz="900" b="1" spc="10" dirty="0">
                <a:latin typeface="Montserrat Light"/>
                <a:cs typeface="Montserrat Light"/>
              </a:rPr>
              <a:t>T</a:t>
            </a:r>
            <a:r>
              <a:rPr sz="900" b="1" spc="-5" dirty="0">
                <a:latin typeface="Montserrat Light"/>
                <a:cs typeface="Montserrat Light"/>
              </a:rPr>
              <a:t>I</a:t>
            </a:r>
            <a:r>
              <a:rPr sz="900" b="1" spc="5" dirty="0">
                <a:latin typeface="Montserrat Light"/>
                <a:cs typeface="Montserrat Light"/>
              </a:rPr>
              <a:t>ONA</a:t>
            </a:r>
            <a:r>
              <a:rPr sz="900" b="1" spc="15" dirty="0">
                <a:latin typeface="Montserrat Light"/>
                <a:cs typeface="Montserrat Light"/>
              </a:rPr>
              <a:t>L</a:t>
            </a:r>
            <a:r>
              <a:rPr sz="900" b="1" spc="-50" dirty="0">
                <a:latin typeface="Montserrat Light"/>
                <a:cs typeface="Montserrat Light"/>
              </a:rPr>
              <a:t> </a:t>
            </a:r>
            <a:r>
              <a:rPr sz="900" b="1" spc="20" dirty="0">
                <a:latin typeface="Montserrat Light"/>
                <a:cs typeface="Montserrat Light"/>
              </a:rPr>
              <a:t>ASS</a:t>
            </a:r>
            <a:r>
              <a:rPr sz="900" b="1" spc="5" dirty="0">
                <a:latin typeface="Montserrat Light"/>
                <a:cs typeface="Montserrat Light"/>
              </a:rPr>
              <a:t>OC</a:t>
            </a:r>
            <a:r>
              <a:rPr sz="900" b="1" dirty="0">
                <a:latin typeface="Montserrat Light"/>
                <a:cs typeface="Montserrat Light"/>
              </a:rPr>
              <a:t>IA</a:t>
            </a:r>
            <a:r>
              <a:rPr sz="900" b="1" spc="10" dirty="0">
                <a:latin typeface="Montserrat Light"/>
                <a:cs typeface="Montserrat Light"/>
              </a:rPr>
              <a:t>T</a:t>
            </a:r>
            <a:r>
              <a:rPr sz="900" b="1" spc="-15" dirty="0">
                <a:latin typeface="Montserrat Light"/>
                <a:cs typeface="Montserrat Light"/>
              </a:rPr>
              <a:t>I</a:t>
            </a:r>
            <a:r>
              <a:rPr sz="900" b="1" spc="5" dirty="0">
                <a:latin typeface="Montserrat Light"/>
                <a:cs typeface="Montserrat Light"/>
              </a:rPr>
              <a:t>O</a:t>
            </a:r>
            <a:r>
              <a:rPr sz="900" b="1" spc="20" dirty="0">
                <a:latin typeface="Montserrat Light"/>
                <a:cs typeface="Montserrat Light"/>
              </a:rPr>
              <a:t>N</a:t>
            </a:r>
            <a:r>
              <a:rPr sz="900" b="1" spc="-35" dirty="0">
                <a:latin typeface="Montserrat Light"/>
                <a:cs typeface="Montserrat Light"/>
              </a:rPr>
              <a:t> </a:t>
            </a:r>
            <a:r>
              <a:rPr sz="900" b="1" spc="15" dirty="0">
                <a:latin typeface="Montserrat Light"/>
                <a:cs typeface="Montserrat Light"/>
              </a:rPr>
              <a:t>OF</a:t>
            </a:r>
            <a:r>
              <a:rPr sz="900" b="1" spc="-20" dirty="0">
                <a:latin typeface="Montserrat Light"/>
                <a:cs typeface="Montserrat Light"/>
              </a:rPr>
              <a:t> </a:t>
            </a:r>
            <a:r>
              <a:rPr sz="900" b="1" spc="15" dirty="0">
                <a:latin typeface="Montserrat Light"/>
                <a:cs typeface="Montserrat Light"/>
              </a:rPr>
              <a:t>RE</a:t>
            </a:r>
            <a:r>
              <a:rPr sz="900" b="1" spc="10" dirty="0">
                <a:latin typeface="Montserrat Light"/>
                <a:cs typeface="Montserrat Light"/>
              </a:rPr>
              <a:t>A</a:t>
            </a:r>
            <a:r>
              <a:rPr sz="900" b="1" spc="5" dirty="0">
                <a:latin typeface="Montserrat Light"/>
                <a:cs typeface="Montserrat Light"/>
              </a:rPr>
              <a:t>L</a:t>
            </a:r>
            <a:r>
              <a:rPr sz="900" b="1" dirty="0">
                <a:latin typeface="Montserrat Light"/>
                <a:cs typeface="Montserrat Light"/>
              </a:rPr>
              <a:t>TO</a:t>
            </a:r>
            <a:r>
              <a:rPr sz="900" b="1" spc="5" dirty="0">
                <a:latin typeface="Montserrat Light"/>
                <a:cs typeface="Montserrat Light"/>
              </a:rPr>
              <a:t>R</a:t>
            </a:r>
            <a:r>
              <a:rPr sz="900" b="1" spc="-5" dirty="0">
                <a:latin typeface="Montserrat Light"/>
                <a:cs typeface="Montserrat Light"/>
              </a:rPr>
              <a:t>S</a:t>
            </a:r>
            <a:r>
              <a:rPr sz="900" b="1" spc="10" dirty="0">
                <a:latin typeface="Montserrat Light"/>
                <a:cs typeface="Montserrat Light"/>
              </a:rPr>
              <a:t>®  RESEARCH</a:t>
            </a:r>
            <a:r>
              <a:rPr sz="900" b="1" spc="-50" dirty="0">
                <a:latin typeface="Montserrat Light"/>
                <a:cs typeface="Montserrat Light"/>
              </a:rPr>
              <a:t> </a:t>
            </a:r>
            <a:r>
              <a:rPr sz="900" b="1" spc="15" dirty="0">
                <a:latin typeface="Montserrat Light"/>
                <a:cs typeface="Montserrat Light"/>
              </a:rPr>
              <a:t>GROUP</a:t>
            </a:r>
            <a:endParaRPr sz="900" b="1" dirty="0">
              <a:latin typeface="Montserrat Light"/>
              <a:cs typeface="Montserrat Light"/>
            </a:endParaRPr>
          </a:p>
          <a:p>
            <a:pPr marL="12700">
              <a:lnSpc>
                <a:spcPct val="100000"/>
              </a:lnSpc>
              <a:spcBef>
                <a:spcPts val="530"/>
              </a:spcBef>
            </a:pPr>
            <a:r>
              <a:rPr sz="900" b="0" spc="10" dirty="0">
                <a:latin typeface="Montserrat Light"/>
                <a:cs typeface="Montserrat Light"/>
              </a:rPr>
              <a:t>The</a:t>
            </a:r>
            <a:r>
              <a:rPr sz="900" b="0" dirty="0">
                <a:latin typeface="Montserrat Light"/>
                <a:cs typeface="Montserrat Light"/>
              </a:rPr>
              <a:t> </a:t>
            </a:r>
            <a:r>
              <a:rPr sz="900" b="0" spc="10" dirty="0">
                <a:latin typeface="Montserrat Light"/>
                <a:cs typeface="Montserrat Light"/>
              </a:rPr>
              <a:t>Mission</a:t>
            </a:r>
            <a:r>
              <a:rPr sz="900" b="0" spc="-15" dirty="0">
                <a:latin typeface="Montserrat Light"/>
                <a:cs typeface="Montserrat Light"/>
              </a:rPr>
              <a:t> </a:t>
            </a:r>
            <a:r>
              <a:rPr sz="900" b="0" spc="5" dirty="0">
                <a:latin typeface="Montserrat Light"/>
                <a:cs typeface="Montserrat Light"/>
              </a:rPr>
              <a:t>of</a:t>
            </a:r>
            <a:r>
              <a:rPr sz="900" b="0" dirty="0">
                <a:latin typeface="Montserrat Light"/>
                <a:cs typeface="Montserrat Light"/>
              </a:rPr>
              <a:t> </a:t>
            </a:r>
            <a:r>
              <a:rPr sz="900" b="0" spc="10" dirty="0">
                <a:latin typeface="Montserrat Light"/>
                <a:cs typeface="Montserrat Light"/>
              </a:rPr>
              <a:t>the</a:t>
            </a:r>
            <a:r>
              <a:rPr sz="900" b="0" spc="15" dirty="0">
                <a:latin typeface="Montserrat Light"/>
                <a:cs typeface="Montserrat Light"/>
              </a:rPr>
              <a:t> </a:t>
            </a:r>
            <a:r>
              <a:rPr sz="900" b="0" spc="10" dirty="0">
                <a:latin typeface="Montserrat Light"/>
                <a:cs typeface="Montserrat Light"/>
              </a:rPr>
              <a:t>NATIONAL</a:t>
            </a:r>
            <a:r>
              <a:rPr sz="900" b="0" spc="15" dirty="0">
                <a:latin typeface="Montserrat Light"/>
                <a:cs typeface="Montserrat Light"/>
              </a:rPr>
              <a:t> </a:t>
            </a:r>
            <a:r>
              <a:rPr sz="900" b="0" spc="10" dirty="0">
                <a:latin typeface="Montserrat Light"/>
                <a:cs typeface="Montserrat Light"/>
              </a:rPr>
              <a:t>ASSOCIATION</a:t>
            </a:r>
            <a:r>
              <a:rPr sz="900" b="0" spc="30" dirty="0">
                <a:latin typeface="Montserrat Light"/>
                <a:cs typeface="Montserrat Light"/>
              </a:rPr>
              <a:t> </a:t>
            </a:r>
            <a:r>
              <a:rPr sz="900" b="0" spc="15" dirty="0">
                <a:latin typeface="Montserrat Light"/>
                <a:cs typeface="Montserrat Light"/>
              </a:rPr>
              <a:t>OF</a:t>
            </a:r>
            <a:r>
              <a:rPr sz="900" b="0" spc="10" dirty="0">
                <a:latin typeface="Montserrat Light"/>
                <a:cs typeface="Montserrat Light"/>
              </a:rPr>
              <a:t> </a:t>
            </a:r>
            <a:r>
              <a:rPr sz="900" b="0" spc="15" dirty="0">
                <a:latin typeface="Montserrat Light"/>
                <a:cs typeface="Montserrat Light"/>
              </a:rPr>
              <a:t>REALTORS®</a:t>
            </a:r>
            <a:r>
              <a:rPr sz="900" b="0" spc="-5" dirty="0">
                <a:latin typeface="Montserrat Light"/>
                <a:cs typeface="Montserrat Light"/>
              </a:rPr>
              <a:t> </a:t>
            </a:r>
            <a:r>
              <a:rPr sz="900" b="0" spc="15" dirty="0">
                <a:latin typeface="Montserrat Light"/>
                <a:cs typeface="Montserrat Light"/>
              </a:rPr>
              <a:t>Research</a:t>
            </a:r>
            <a:r>
              <a:rPr sz="900" b="0" spc="-25" dirty="0">
                <a:latin typeface="Montserrat Light"/>
                <a:cs typeface="Montserrat Light"/>
              </a:rPr>
              <a:t> </a:t>
            </a:r>
            <a:r>
              <a:rPr sz="900" b="0" spc="10" dirty="0">
                <a:latin typeface="Montserrat Light"/>
                <a:cs typeface="Montserrat Light"/>
              </a:rPr>
              <a:t>Group </a:t>
            </a:r>
            <a:r>
              <a:rPr sz="900" b="0" spc="5" dirty="0">
                <a:latin typeface="Montserrat Light"/>
                <a:cs typeface="Montserrat Light"/>
              </a:rPr>
              <a:t>is</a:t>
            </a:r>
            <a:r>
              <a:rPr sz="900" b="0" dirty="0">
                <a:latin typeface="Montserrat Light"/>
                <a:cs typeface="Montserrat Light"/>
              </a:rPr>
              <a:t> </a:t>
            </a:r>
            <a:r>
              <a:rPr sz="900" b="0" spc="10" dirty="0">
                <a:latin typeface="Montserrat Light"/>
                <a:cs typeface="Montserrat Light"/>
              </a:rPr>
              <a:t>to</a:t>
            </a:r>
            <a:endParaRPr sz="900" dirty="0">
              <a:latin typeface="Montserrat Light"/>
              <a:cs typeface="Montserrat Light"/>
            </a:endParaRPr>
          </a:p>
          <a:p>
            <a:pPr marL="12700" marR="4507865">
              <a:lnSpc>
                <a:spcPct val="151800"/>
              </a:lnSpc>
            </a:pPr>
            <a:r>
              <a:rPr sz="900" b="0" spc="10" dirty="0">
                <a:latin typeface="Montserrat Light"/>
                <a:cs typeface="Montserrat Light"/>
              </a:rPr>
              <a:t>produce timely, data-driven </a:t>
            </a:r>
            <a:r>
              <a:rPr sz="900" b="0" spc="15" dirty="0">
                <a:latin typeface="Montserrat Light"/>
                <a:cs typeface="Montserrat Light"/>
              </a:rPr>
              <a:t>market </a:t>
            </a:r>
            <a:r>
              <a:rPr sz="900" b="0" spc="10" dirty="0">
                <a:latin typeface="Montserrat Light"/>
                <a:cs typeface="Montserrat Light"/>
              </a:rPr>
              <a:t>analysis </a:t>
            </a:r>
            <a:r>
              <a:rPr sz="900" b="0" spc="15" dirty="0">
                <a:latin typeface="Montserrat Light"/>
                <a:cs typeface="Montserrat Light"/>
              </a:rPr>
              <a:t>and </a:t>
            </a:r>
            <a:r>
              <a:rPr sz="900" b="0" spc="10" dirty="0">
                <a:latin typeface="Montserrat Light"/>
                <a:cs typeface="Montserrat Light"/>
              </a:rPr>
              <a:t>authoritative business intelligence to serve </a:t>
            </a:r>
            <a:r>
              <a:rPr sz="900" b="0" spc="15" dirty="0">
                <a:latin typeface="Montserrat Light"/>
                <a:cs typeface="Montserrat Light"/>
              </a:rPr>
              <a:t> members,</a:t>
            </a:r>
            <a:r>
              <a:rPr sz="900" b="0" spc="-30" dirty="0">
                <a:latin typeface="Montserrat Light"/>
                <a:cs typeface="Montserrat Light"/>
              </a:rPr>
              <a:t> </a:t>
            </a:r>
            <a:r>
              <a:rPr sz="900" b="0" spc="15" dirty="0">
                <a:latin typeface="Montserrat Light"/>
                <a:cs typeface="Montserrat Light"/>
              </a:rPr>
              <a:t>and</a:t>
            </a:r>
            <a:r>
              <a:rPr sz="900" b="0" spc="10" dirty="0">
                <a:latin typeface="Montserrat Light"/>
                <a:cs typeface="Montserrat Light"/>
              </a:rPr>
              <a:t> inform</a:t>
            </a:r>
            <a:r>
              <a:rPr sz="900" b="0" spc="-5" dirty="0">
                <a:latin typeface="Montserrat Light"/>
                <a:cs typeface="Montserrat Light"/>
              </a:rPr>
              <a:t> </a:t>
            </a:r>
            <a:r>
              <a:rPr sz="900" b="0" spc="10" dirty="0">
                <a:latin typeface="Montserrat Light"/>
                <a:cs typeface="Montserrat Light"/>
              </a:rPr>
              <a:t>consumers,</a:t>
            </a:r>
            <a:r>
              <a:rPr sz="900" b="0" spc="-20" dirty="0">
                <a:latin typeface="Montserrat Light"/>
                <a:cs typeface="Montserrat Light"/>
              </a:rPr>
              <a:t> </a:t>
            </a:r>
            <a:r>
              <a:rPr sz="900" b="0" spc="10" dirty="0">
                <a:latin typeface="Montserrat Light"/>
                <a:cs typeface="Montserrat Light"/>
              </a:rPr>
              <a:t>policymakers</a:t>
            </a:r>
            <a:r>
              <a:rPr sz="900" b="0" spc="-15" dirty="0">
                <a:latin typeface="Montserrat Light"/>
                <a:cs typeface="Montserrat Light"/>
              </a:rPr>
              <a:t> </a:t>
            </a:r>
            <a:r>
              <a:rPr sz="900" b="0" spc="15" dirty="0">
                <a:latin typeface="Montserrat Light"/>
                <a:cs typeface="Montserrat Light"/>
              </a:rPr>
              <a:t>and</a:t>
            </a:r>
            <a:r>
              <a:rPr sz="900" b="0" dirty="0">
                <a:latin typeface="Montserrat Light"/>
                <a:cs typeface="Montserrat Light"/>
              </a:rPr>
              <a:t> </a:t>
            </a:r>
            <a:r>
              <a:rPr sz="900" b="0" spc="10" dirty="0">
                <a:latin typeface="Montserrat Light"/>
                <a:cs typeface="Montserrat Light"/>
              </a:rPr>
              <a:t>the</a:t>
            </a:r>
            <a:r>
              <a:rPr sz="900" b="0" spc="20" dirty="0">
                <a:latin typeface="Montserrat Light"/>
                <a:cs typeface="Montserrat Light"/>
              </a:rPr>
              <a:t> </a:t>
            </a:r>
            <a:r>
              <a:rPr sz="900" b="0" spc="15" dirty="0">
                <a:latin typeface="Montserrat Light"/>
                <a:cs typeface="Montserrat Light"/>
              </a:rPr>
              <a:t>media</a:t>
            </a:r>
            <a:r>
              <a:rPr sz="900" b="0" spc="-10" dirty="0">
                <a:latin typeface="Montserrat Light"/>
                <a:cs typeface="Montserrat Light"/>
              </a:rPr>
              <a:t> </a:t>
            </a:r>
            <a:r>
              <a:rPr sz="900" b="0" spc="10" dirty="0">
                <a:latin typeface="Montserrat Light"/>
                <a:cs typeface="Montserrat Light"/>
              </a:rPr>
              <a:t>in</a:t>
            </a:r>
            <a:r>
              <a:rPr sz="900" b="0" spc="5" dirty="0">
                <a:latin typeface="Montserrat Light"/>
                <a:cs typeface="Montserrat Light"/>
              </a:rPr>
              <a:t> </a:t>
            </a:r>
            <a:r>
              <a:rPr sz="900" b="0" spc="15" dirty="0">
                <a:latin typeface="Montserrat Light"/>
                <a:cs typeface="Montserrat Light"/>
              </a:rPr>
              <a:t>a</a:t>
            </a:r>
            <a:r>
              <a:rPr sz="900" b="0" spc="20" dirty="0">
                <a:latin typeface="Montserrat Light"/>
                <a:cs typeface="Montserrat Light"/>
              </a:rPr>
              <a:t> </a:t>
            </a:r>
            <a:r>
              <a:rPr sz="900" b="0" spc="10" dirty="0">
                <a:latin typeface="Montserrat Light"/>
                <a:cs typeface="Montserrat Light"/>
              </a:rPr>
              <a:t>professional</a:t>
            </a:r>
            <a:r>
              <a:rPr sz="900" b="0" spc="-20" dirty="0">
                <a:latin typeface="Montserrat Light"/>
                <a:cs typeface="Montserrat Light"/>
              </a:rPr>
              <a:t> </a:t>
            </a:r>
            <a:r>
              <a:rPr sz="900" b="0" spc="15" dirty="0">
                <a:latin typeface="Montserrat Light"/>
                <a:cs typeface="Montserrat Light"/>
              </a:rPr>
              <a:t>and</a:t>
            </a:r>
            <a:r>
              <a:rPr sz="900" b="0" dirty="0">
                <a:latin typeface="Montserrat Light"/>
                <a:cs typeface="Montserrat Light"/>
              </a:rPr>
              <a:t> </a:t>
            </a:r>
            <a:r>
              <a:rPr sz="900" b="0" spc="10" dirty="0">
                <a:latin typeface="Montserrat Light"/>
                <a:cs typeface="Montserrat Light"/>
              </a:rPr>
              <a:t>accessible </a:t>
            </a:r>
            <a:r>
              <a:rPr sz="900" b="0" spc="-204" dirty="0">
                <a:latin typeface="Montserrat Light"/>
                <a:cs typeface="Montserrat Light"/>
              </a:rPr>
              <a:t> </a:t>
            </a:r>
            <a:r>
              <a:rPr sz="900" b="0" spc="10" dirty="0">
                <a:latin typeface="Montserrat Light"/>
                <a:cs typeface="Montserrat Light"/>
              </a:rPr>
              <a:t>manner.</a:t>
            </a:r>
            <a:endParaRPr sz="900" dirty="0">
              <a:latin typeface="Montserrat Light"/>
              <a:cs typeface="Montserrat Light"/>
            </a:endParaRPr>
          </a:p>
          <a:p>
            <a:pPr>
              <a:lnSpc>
                <a:spcPct val="100000"/>
              </a:lnSpc>
            </a:pPr>
            <a:endParaRPr sz="1050" dirty="0">
              <a:latin typeface="Montserrat Light"/>
              <a:cs typeface="Montserrat Light"/>
            </a:endParaRPr>
          </a:p>
          <a:p>
            <a:pPr marL="12700">
              <a:lnSpc>
                <a:spcPct val="100000"/>
              </a:lnSpc>
              <a:spcBef>
                <a:spcPts val="710"/>
              </a:spcBef>
            </a:pPr>
            <a:r>
              <a:rPr sz="900" b="0" spc="15" dirty="0">
                <a:latin typeface="Montserrat Light"/>
                <a:cs typeface="Montserrat Light"/>
              </a:rPr>
              <a:t>To</a:t>
            </a:r>
            <a:r>
              <a:rPr sz="900" b="0" spc="-10" dirty="0">
                <a:latin typeface="Montserrat Light"/>
                <a:cs typeface="Montserrat Light"/>
              </a:rPr>
              <a:t> </a:t>
            </a:r>
            <a:r>
              <a:rPr sz="900" b="0" spc="10" dirty="0">
                <a:latin typeface="Montserrat Light"/>
                <a:cs typeface="Montserrat Light"/>
              </a:rPr>
              <a:t>find</a:t>
            </a:r>
            <a:r>
              <a:rPr sz="900" b="0" dirty="0">
                <a:latin typeface="Montserrat Light"/>
                <a:cs typeface="Montserrat Light"/>
              </a:rPr>
              <a:t> </a:t>
            </a:r>
            <a:r>
              <a:rPr sz="900" b="0" spc="10" dirty="0">
                <a:latin typeface="Montserrat Light"/>
                <a:cs typeface="Montserrat Light"/>
              </a:rPr>
              <a:t>out</a:t>
            </a:r>
            <a:r>
              <a:rPr sz="900" b="0" dirty="0">
                <a:latin typeface="Montserrat Light"/>
                <a:cs typeface="Montserrat Light"/>
              </a:rPr>
              <a:t> </a:t>
            </a:r>
            <a:r>
              <a:rPr sz="900" b="0" spc="10" dirty="0">
                <a:latin typeface="Montserrat Light"/>
                <a:cs typeface="Montserrat Light"/>
              </a:rPr>
              <a:t>about other</a:t>
            </a:r>
            <a:r>
              <a:rPr sz="900" b="0" spc="-5" dirty="0">
                <a:latin typeface="Montserrat Light"/>
                <a:cs typeface="Montserrat Light"/>
              </a:rPr>
              <a:t> </a:t>
            </a:r>
            <a:r>
              <a:rPr sz="900" b="0" spc="10" dirty="0">
                <a:latin typeface="Montserrat Light"/>
                <a:cs typeface="Montserrat Light"/>
              </a:rPr>
              <a:t>products</a:t>
            </a:r>
            <a:r>
              <a:rPr sz="900" b="0" dirty="0">
                <a:latin typeface="Montserrat Light"/>
                <a:cs typeface="Montserrat Light"/>
              </a:rPr>
              <a:t> </a:t>
            </a:r>
            <a:r>
              <a:rPr sz="900" b="0" spc="10" dirty="0">
                <a:latin typeface="Montserrat Light"/>
                <a:cs typeface="Montserrat Light"/>
              </a:rPr>
              <a:t>from</a:t>
            </a:r>
            <a:r>
              <a:rPr sz="900" b="0" dirty="0">
                <a:latin typeface="Montserrat Light"/>
                <a:cs typeface="Montserrat Light"/>
              </a:rPr>
              <a:t> </a:t>
            </a:r>
            <a:r>
              <a:rPr sz="900" b="0" spc="10" dirty="0">
                <a:latin typeface="Montserrat Light"/>
                <a:cs typeface="Montserrat Light"/>
              </a:rPr>
              <a:t>NAR’s</a:t>
            </a:r>
            <a:r>
              <a:rPr sz="900" b="0" spc="-10" dirty="0">
                <a:latin typeface="Montserrat Light"/>
                <a:cs typeface="Montserrat Light"/>
              </a:rPr>
              <a:t> </a:t>
            </a:r>
            <a:r>
              <a:rPr sz="900" b="0" spc="15" dirty="0">
                <a:latin typeface="Montserrat Light"/>
                <a:cs typeface="Montserrat Light"/>
              </a:rPr>
              <a:t>Research</a:t>
            </a:r>
            <a:r>
              <a:rPr sz="900" b="0" spc="-30" dirty="0">
                <a:latin typeface="Montserrat Light"/>
                <a:cs typeface="Montserrat Light"/>
              </a:rPr>
              <a:t> </a:t>
            </a:r>
            <a:r>
              <a:rPr sz="900" b="0" spc="10" dirty="0">
                <a:latin typeface="Montserrat Light"/>
                <a:cs typeface="Montserrat Light"/>
              </a:rPr>
              <a:t>Group,</a:t>
            </a:r>
            <a:r>
              <a:rPr sz="900" b="0" dirty="0">
                <a:latin typeface="Montserrat Light"/>
                <a:cs typeface="Montserrat Light"/>
              </a:rPr>
              <a:t> </a:t>
            </a:r>
            <a:r>
              <a:rPr sz="900" b="0" spc="10" dirty="0">
                <a:latin typeface="Montserrat Light"/>
                <a:cs typeface="Montserrat Light"/>
              </a:rPr>
              <a:t>visit</a:t>
            </a:r>
            <a:endParaRPr sz="900" dirty="0">
              <a:latin typeface="Montserrat Light"/>
              <a:cs typeface="Montserrat Light"/>
            </a:endParaRPr>
          </a:p>
          <a:p>
            <a:pPr marL="12700">
              <a:lnSpc>
                <a:spcPct val="100000"/>
              </a:lnSpc>
              <a:spcBef>
                <a:spcPts val="530"/>
              </a:spcBef>
            </a:pPr>
            <a:r>
              <a:rPr sz="900" b="0" dirty="0">
                <a:latin typeface="Montserrat Light"/>
                <a:cs typeface="Montserrat Light"/>
              </a:rPr>
              <a:t>nar.realtor/research-and-statistics</a:t>
            </a:r>
            <a:r>
              <a:rPr lang="en-US" sz="900" b="0" dirty="0">
                <a:latin typeface="Montserrat Light"/>
                <a:cs typeface="Montserrat Light"/>
              </a:rPr>
              <a:t> </a:t>
            </a:r>
            <a:endParaRPr sz="900" dirty="0">
              <a:latin typeface="Montserrat Light"/>
              <a:cs typeface="Montserrat Light"/>
            </a:endParaRPr>
          </a:p>
          <a:p>
            <a:pPr>
              <a:lnSpc>
                <a:spcPct val="100000"/>
              </a:lnSpc>
            </a:pPr>
            <a:endParaRPr sz="1050" dirty="0">
              <a:latin typeface="Montserrat Light"/>
              <a:cs typeface="Montserrat Light"/>
            </a:endParaRPr>
          </a:p>
          <a:p>
            <a:pPr marL="27940">
              <a:lnSpc>
                <a:spcPct val="100000"/>
              </a:lnSpc>
              <a:spcBef>
                <a:spcPts val="695"/>
              </a:spcBef>
            </a:pPr>
            <a:r>
              <a:rPr sz="900" b="0" spc="20" dirty="0">
                <a:latin typeface="Montserrat Light"/>
                <a:cs typeface="Montserrat Light"/>
              </a:rPr>
              <a:t>NA</a:t>
            </a:r>
            <a:r>
              <a:rPr sz="900" b="0" spc="10" dirty="0">
                <a:latin typeface="Montserrat Light"/>
                <a:cs typeface="Montserrat Light"/>
              </a:rPr>
              <a:t>T</a:t>
            </a:r>
            <a:r>
              <a:rPr sz="900" b="0" spc="-5" dirty="0">
                <a:latin typeface="Montserrat Light"/>
                <a:cs typeface="Montserrat Light"/>
              </a:rPr>
              <a:t>I</a:t>
            </a:r>
            <a:r>
              <a:rPr sz="900" b="0" spc="5" dirty="0">
                <a:latin typeface="Montserrat Light"/>
                <a:cs typeface="Montserrat Light"/>
              </a:rPr>
              <a:t>ONA</a:t>
            </a:r>
            <a:r>
              <a:rPr sz="900" b="0" spc="15" dirty="0">
                <a:latin typeface="Montserrat Light"/>
                <a:cs typeface="Montserrat Light"/>
              </a:rPr>
              <a:t>L</a:t>
            </a:r>
            <a:r>
              <a:rPr sz="900" b="0" spc="-50" dirty="0">
                <a:latin typeface="Montserrat Light"/>
                <a:cs typeface="Montserrat Light"/>
              </a:rPr>
              <a:t> </a:t>
            </a:r>
            <a:r>
              <a:rPr sz="900" b="0" spc="20" dirty="0">
                <a:latin typeface="Montserrat Light"/>
                <a:cs typeface="Montserrat Light"/>
              </a:rPr>
              <a:t>ASS</a:t>
            </a:r>
            <a:r>
              <a:rPr sz="900" b="0" spc="5" dirty="0">
                <a:latin typeface="Montserrat Light"/>
                <a:cs typeface="Montserrat Light"/>
              </a:rPr>
              <a:t>OC</a:t>
            </a:r>
            <a:r>
              <a:rPr sz="900" b="0" dirty="0">
                <a:latin typeface="Montserrat Light"/>
                <a:cs typeface="Montserrat Light"/>
              </a:rPr>
              <a:t>IA</a:t>
            </a:r>
            <a:r>
              <a:rPr sz="900" b="0" spc="10" dirty="0">
                <a:latin typeface="Montserrat Light"/>
                <a:cs typeface="Montserrat Light"/>
              </a:rPr>
              <a:t>T</a:t>
            </a:r>
            <a:r>
              <a:rPr sz="900" b="0" spc="-15" dirty="0">
                <a:latin typeface="Montserrat Light"/>
                <a:cs typeface="Montserrat Light"/>
              </a:rPr>
              <a:t>I</a:t>
            </a:r>
            <a:r>
              <a:rPr sz="900" b="0" spc="5" dirty="0">
                <a:latin typeface="Montserrat Light"/>
                <a:cs typeface="Montserrat Light"/>
              </a:rPr>
              <a:t>O</a:t>
            </a:r>
            <a:r>
              <a:rPr sz="900" b="0" spc="20" dirty="0">
                <a:latin typeface="Montserrat Light"/>
                <a:cs typeface="Montserrat Light"/>
              </a:rPr>
              <a:t>N</a:t>
            </a:r>
            <a:r>
              <a:rPr sz="900" b="0" spc="-35" dirty="0">
                <a:latin typeface="Montserrat Light"/>
                <a:cs typeface="Montserrat Light"/>
              </a:rPr>
              <a:t> </a:t>
            </a:r>
            <a:r>
              <a:rPr sz="900" b="0" spc="15" dirty="0">
                <a:latin typeface="Montserrat Light"/>
                <a:cs typeface="Montserrat Light"/>
              </a:rPr>
              <a:t>OF</a:t>
            </a:r>
            <a:r>
              <a:rPr sz="900" b="0" spc="-20" dirty="0">
                <a:latin typeface="Montserrat Light"/>
                <a:cs typeface="Montserrat Light"/>
              </a:rPr>
              <a:t> </a:t>
            </a:r>
            <a:r>
              <a:rPr sz="900" b="0" spc="15" dirty="0">
                <a:latin typeface="Montserrat Light"/>
                <a:cs typeface="Montserrat Light"/>
              </a:rPr>
              <a:t>RE</a:t>
            </a:r>
            <a:r>
              <a:rPr sz="900" b="0" spc="10" dirty="0">
                <a:latin typeface="Montserrat Light"/>
                <a:cs typeface="Montserrat Light"/>
              </a:rPr>
              <a:t>A</a:t>
            </a:r>
            <a:r>
              <a:rPr sz="900" b="0" spc="5" dirty="0">
                <a:latin typeface="Montserrat Light"/>
                <a:cs typeface="Montserrat Light"/>
              </a:rPr>
              <a:t>L</a:t>
            </a:r>
            <a:r>
              <a:rPr sz="900" b="0" dirty="0">
                <a:latin typeface="Montserrat Light"/>
                <a:cs typeface="Montserrat Light"/>
              </a:rPr>
              <a:t>TO</a:t>
            </a:r>
            <a:r>
              <a:rPr sz="900" b="0" spc="5" dirty="0">
                <a:latin typeface="Montserrat Light"/>
                <a:cs typeface="Montserrat Light"/>
              </a:rPr>
              <a:t>R</a:t>
            </a:r>
            <a:r>
              <a:rPr sz="900" b="0" spc="-5" dirty="0">
                <a:latin typeface="Montserrat Light"/>
                <a:cs typeface="Montserrat Light"/>
              </a:rPr>
              <a:t>S</a:t>
            </a:r>
            <a:r>
              <a:rPr sz="900" b="0" spc="20" dirty="0">
                <a:latin typeface="Montserrat Light"/>
                <a:cs typeface="Montserrat Light"/>
              </a:rPr>
              <a:t>®</a:t>
            </a:r>
            <a:endParaRPr sz="900" dirty="0">
              <a:latin typeface="Montserrat Light"/>
              <a:cs typeface="Montserrat Light"/>
            </a:endParaRPr>
          </a:p>
          <a:p>
            <a:pPr marL="27940">
              <a:lnSpc>
                <a:spcPct val="100000"/>
              </a:lnSpc>
              <a:spcBef>
                <a:spcPts val="530"/>
              </a:spcBef>
            </a:pPr>
            <a:r>
              <a:rPr sz="900" b="0" spc="15" dirty="0">
                <a:latin typeface="Montserrat Light"/>
                <a:cs typeface="Montserrat Light"/>
              </a:rPr>
              <a:t>Res</a:t>
            </a:r>
            <a:r>
              <a:rPr sz="900" b="0" spc="20" dirty="0">
                <a:latin typeface="Montserrat Light"/>
                <a:cs typeface="Montserrat Light"/>
              </a:rPr>
              <a:t>e</a:t>
            </a:r>
            <a:r>
              <a:rPr sz="900" b="0" spc="10" dirty="0">
                <a:latin typeface="Montserrat Light"/>
                <a:cs typeface="Montserrat Light"/>
              </a:rPr>
              <a:t>ar</a:t>
            </a:r>
            <a:r>
              <a:rPr sz="900" b="0" spc="15" dirty="0">
                <a:latin typeface="Montserrat Light"/>
                <a:cs typeface="Montserrat Light"/>
              </a:rPr>
              <a:t>ch</a:t>
            </a:r>
            <a:r>
              <a:rPr sz="900" b="0" spc="-30" dirty="0">
                <a:latin typeface="Montserrat Light"/>
                <a:cs typeface="Montserrat Light"/>
              </a:rPr>
              <a:t> </a:t>
            </a:r>
            <a:r>
              <a:rPr sz="900" b="0" spc="10" dirty="0">
                <a:latin typeface="Montserrat Light"/>
                <a:cs typeface="Montserrat Light"/>
              </a:rPr>
              <a:t>Gro</a:t>
            </a:r>
            <a:r>
              <a:rPr sz="900" b="0" spc="15" dirty="0">
                <a:latin typeface="Montserrat Light"/>
                <a:cs typeface="Montserrat Light"/>
              </a:rPr>
              <a:t>up</a:t>
            </a:r>
            <a:endParaRPr sz="900" dirty="0">
              <a:latin typeface="Montserrat Light"/>
              <a:cs typeface="Montserrat Light"/>
            </a:endParaRPr>
          </a:p>
          <a:p>
            <a:pPr marL="27940" marR="8132445">
              <a:lnSpc>
                <a:spcPts val="1560"/>
              </a:lnSpc>
              <a:spcBef>
                <a:spcPts val="130"/>
              </a:spcBef>
            </a:pPr>
            <a:r>
              <a:rPr sz="900" b="0" spc="15" dirty="0">
                <a:latin typeface="Montserrat Light"/>
                <a:cs typeface="Montserrat Light"/>
              </a:rPr>
              <a:t>500</a:t>
            </a:r>
            <a:r>
              <a:rPr sz="900" b="0" spc="-20" dirty="0">
                <a:latin typeface="Montserrat Light"/>
                <a:cs typeface="Montserrat Light"/>
              </a:rPr>
              <a:t> </a:t>
            </a:r>
            <a:r>
              <a:rPr sz="900" b="0" spc="15" dirty="0">
                <a:latin typeface="Montserrat Light"/>
                <a:cs typeface="Montserrat Light"/>
              </a:rPr>
              <a:t>New</a:t>
            </a:r>
            <a:r>
              <a:rPr sz="900" b="0" spc="-10" dirty="0">
                <a:latin typeface="Montserrat Light"/>
                <a:cs typeface="Montserrat Light"/>
              </a:rPr>
              <a:t> </a:t>
            </a:r>
            <a:r>
              <a:rPr sz="900" b="0" spc="15" dirty="0">
                <a:latin typeface="Montserrat Light"/>
                <a:cs typeface="Montserrat Light"/>
              </a:rPr>
              <a:t>Jersey</a:t>
            </a:r>
            <a:r>
              <a:rPr sz="900" b="0" spc="-40" dirty="0">
                <a:latin typeface="Montserrat Light"/>
                <a:cs typeface="Montserrat Light"/>
              </a:rPr>
              <a:t> </a:t>
            </a:r>
            <a:r>
              <a:rPr sz="900" b="0" spc="10" dirty="0">
                <a:latin typeface="Montserrat Light"/>
                <a:cs typeface="Montserrat Light"/>
              </a:rPr>
              <a:t>Avenue,</a:t>
            </a:r>
            <a:r>
              <a:rPr sz="900" b="0" spc="-10" dirty="0">
                <a:latin typeface="Montserrat Light"/>
                <a:cs typeface="Montserrat Light"/>
              </a:rPr>
              <a:t> </a:t>
            </a:r>
            <a:r>
              <a:rPr sz="900" b="0" spc="15" dirty="0">
                <a:latin typeface="Montserrat Light"/>
                <a:cs typeface="Montserrat Light"/>
              </a:rPr>
              <a:t>NW </a:t>
            </a:r>
            <a:r>
              <a:rPr sz="900" b="0" spc="-204" dirty="0">
                <a:latin typeface="Montserrat Light"/>
                <a:cs typeface="Montserrat Light"/>
              </a:rPr>
              <a:t> </a:t>
            </a:r>
            <a:r>
              <a:rPr sz="900" b="0" spc="10" dirty="0">
                <a:latin typeface="Montserrat Light"/>
                <a:cs typeface="Montserrat Light"/>
              </a:rPr>
              <a:t>Washington,</a:t>
            </a:r>
            <a:r>
              <a:rPr sz="900" b="0" spc="-20" dirty="0">
                <a:latin typeface="Montserrat Light"/>
                <a:cs typeface="Montserrat Light"/>
              </a:rPr>
              <a:t> </a:t>
            </a:r>
            <a:r>
              <a:rPr sz="900" b="0" spc="15" dirty="0">
                <a:latin typeface="Montserrat Light"/>
                <a:cs typeface="Montserrat Light"/>
              </a:rPr>
              <a:t>DC</a:t>
            </a:r>
            <a:r>
              <a:rPr sz="900" b="0" spc="-5" dirty="0">
                <a:latin typeface="Montserrat Light"/>
                <a:cs typeface="Montserrat Light"/>
              </a:rPr>
              <a:t> </a:t>
            </a:r>
            <a:r>
              <a:rPr sz="900" b="0" spc="15" dirty="0">
                <a:latin typeface="Montserrat Light"/>
                <a:cs typeface="Montserrat Light"/>
              </a:rPr>
              <a:t>20001</a:t>
            </a:r>
            <a:endParaRPr sz="900" dirty="0">
              <a:latin typeface="Montserrat Light"/>
              <a:cs typeface="Montserrat Light"/>
            </a:endParaRPr>
          </a:p>
          <a:p>
            <a:pPr marL="27940">
              <a:lnSpc>
                <a:spcPct val="100000"/>
              </a:lnSpc>
              <a:spcBef>
                <a:spcPts val="385"/>
              </a:spcBef>
            </a:pPr>
            <a:r>
              <a:rPr sz="900" b="0" spc="10" dirty="0">
                <a:latin typeface="Montserrat Light"/>
                <a:cs typeface="Montserrat Light"/>
              </a:rPr>
              <a:t>202-383-1000</a:t>
            </a:r>
            <a:endParaRPr sz="900" dirty="0">
              <a:latin typeface="Montserrat Light"/>
              <a:cs typeface="Montserrat Light"/>
            </a:endParaRPr>
          </a:p>
          <a:p>
            <a:pPr marL="27940">
              <a:lnSpc>
                <a:spcPct val="100000"/>
              </a:lnSpc>
              <a:spcBef>
                <a:spcPts val="530"/>
              </a:spcBef>
            </a:pPr>
            <a:r>
              <a:rPr lang="en-US" sz="900" u="sng" spc="5" dirty="0" err="1">
                <a:solidFill>
                  <a:srgbClr val="0000FF"/>
                </a:solidFill>
                <a:uFill>
                  <a:solidFill>
                    <a:srgbClr val="000000"/>
                  </a:solidFill>
                </a:uFill>
                <a:latin typeface="Montserrat Light"/>
                <a:cs typeface="Montserrat Light"/>
              </a:rPr>
              <a:t>data@nar.realtor</a:t>
            </a:r>
            <a:endParaRPr sz="900" dirty="0">
              <a:latin typeface="Montserrat Light"/>
              <a:cs typeface="Montserrat Light"/>
            </a:endParaRPr>
          </a:p>
        </p:txBody>
      </p:sp>
      <p:pic>
        <p:nvPicPr>
          <p:cNvPr id="7" name="Picture 6" descr="Text&#10;&#10;Description automatically generated with low confidence">
            <a:extLst>
              <a:ext uri="{FF2B5EF4-FFF2-40B4-BE49-F238E27FC236}">
                <a16:creationId xmlns:a16="http://schemas.microsoft.com/office/drawing/2014/main" id="{DA83B754-8B53-4C16-B4E1-EFA529919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4" name="Rectangle 3">
            <a:extLst>
              <a:ext uri="{FF2B5EF4-FFF2-40B4-BE49-F238E27FC236}">
                <a16:creationId xmlns:a16="http://schemas.microsoft.com/office/drawing/2014/main" id="{37E02138-6841-4AE4-A8FB-B5696F1D66F4}"/>
              </a:ext>
            </a:extLst>
          </p:cNvPr>
          <p:cNvSpPr/>
          <p:nvPr/>
        </p:nvSpPr>
        <p:spPr>
          <a:xfrm>
            <a:off x="11173675" y="6414674"/>
            <a:ext cx="34176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3D32D-F1BC-4E9C-97E1-36CFF5B22341}" type="slidenum">
              <a:rPr lang="en-US" sz="1200" smtClean="0">
                <a:solidFill>
                  <a:srgbClr val="888888"/>
                </a:solidFill>
                <a:cs typeface="Calibri"/>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1">
            <a:extLst>
              <a:ext uri="{FF2B5EF4-FFF2-40B4-BE49-F238E27FC236}">
                <a16:creationId xmlns:a16="http://schemas.microsoft.com/office/drawing/2014/main" id="{9762637A-0C09-4BEA-A945-54813CA53960}"/>
              </a:ext>
            </a:extLst>
          </p:cNvPr>
          <p:cNvSpPr txBox="1">
            <a:spLocks/>
          </p:cNvSpPr>
          <p:nvPr/>
        </p:nvSpPr>
        <p:spPr>
          <a:xfrm>
            <a:off x="304800" y="182312"/>
            <a:ext cx="11734799" cy="6461107"/>
          </a:xfrm>
          <a:prstGeom prst="rect">
            <a:avLst/>
          </a:prstGeom>
        </p:spPr>
        <p:txBody>
          <a:bodyPr vert="horz" lIns="91440" tIns="45720" rIns="91440" bIns="45720" numCol="2" spcCol="1828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latin typeface="Montserrat" panose="00000500000000000000" pitchFamily="2" charset="0"/>
              </a:rPr>
              <a:t>Introduction: National</a:t>
            </a:r>
          </a:p>
          <a:p>
            <a:pPr algn="l">
              <a:tabLst>
                <a:tab pos="5372100" algn="l"/>
                <a:tab pos="5600700" algn="l"/>
              </a:tabLst>
            </a:pPr>
            <a:endParaRPr lang="en-US" sz="1300" b="1"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6808B106-3DAE-478E-8565-BE08C0F7767D}"/>
              </a:ext>
            </a:extLst>
          </p:cNvPr>
          <p:cNvSpPr>
            <a:spLocks noGrp="1"/>
          </p:cNvSpPr>
          <p:nvPr>
            <p:ph type="sldNum" sz="quarter" idx="12"/>
          </p:nvPr>
        </p:nvSpPr>
        <p:spPr/>
        <p:txBody>
          <a:bodyPr/>
          <a:lstStyle/>
          <a:p>
            <a:fld id="{5B03D32D-F1BC-4E9C-97E1-36CFF5B22341}" type="slidenum">
              <a:rPr lang="en-US" smtClean="0"/>
              <a:t>4</a:t>
            </a:fld>
            <a:endParaRPr lang="en-US"/>
          </a:p>
        </p:txBody>
      </p:sp>
      <p:sp>
        <p:nvSpPr>
          <p:cNvPr id="6" name="TextBox 5">
            <a:extLst>
              <a:ext uri="{FF2B5EF4-FFF2-40B4-BE49-F238E27FC236}">
                <a16:creationId xmlns:a16="http://schemas.microsoft.com/office/drawing/2014/main" id="{71BA8079-8E1D-4751-B9A3-D2FA90B4CB5F}"/>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pic>
        <p:nvPicPr>
          <p:cNvPr id="8" name="Picture 7" descr="Text&#10;&#10;Description automatically generated with low confidence">
            <a:extLst>
              <a:ext uri="{FF2B5EF4-FFF2-40B4-BE49-F238E27FC236}">
                <a16:creationId xmlns:a16="http://schemas.microsoft.com/office/drawing/2014/main" id="{077B437B-7AF7-4A25-AE0F-A789F74E8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3" name="TextBox 2">
            <a:extLst>
              <a:ext uri="{FF2B5EF4-FFF2-40B4-BE49-F238E27FC236}">
                <a16:creationId xmlns:a16="http://schemas.microsoft.com/office/drawing/2014/main" id="{EA489C97-0F5A-432F-93AC-224F93292037}"/>
              </a:ext>
            </a:extLst>
          </p:cNvPr>
          <p:cNvSpPr txBox="1"/>
          <p:nvPr/>
        </p:nvSpPr>
        <p:spPr>
          <a:xfrm>
            <a:off x="533400" y="762000"/>
            <a:ext cx="11008231" cy="7786747"/>
          </a:xfrm>
          <a:prstGeom prst="rect">
            <a:avLst/>
          </a:prstGeom>
          <a:noFill/>
        </p:spPr>
        <p:txBody>
          <a:bodyPr wrap="square" numCol="2" rtlCol="0">
            <a:spAutoFit/>
          </a:bodyPr>
          <a:lstStyle/>
          <a:p>
            <a:r>
              <a:rPr lang="en-US" sz="1100" dirty="0">
                <a:latin typeface="Montserrat" panose="00000500000000000000" pitchFamily="2" charset="0"/>
              </a:rPr>
              <a:t>The National Association of REALTORS® has released reports on who members are and the business they are conducting dating back more than ﬁve decades. Each year the report is released in varying and unique circumstances. While the report provides timelines of how experiences and transactions have changed, it is also important to remember it is a snapshot of that period of time. </a:t>
            </a:r>
          </a:p>
          <a:p>
            <a:r>
              <a:rPr lang="en-US" sz="1100" dirty="0">
                <a:latin typeface="Montserrat" panose="00000500000000000000" pitchFamily="2" charset="0"/>
              </a:rPr>
              <a:t>At the time of this writing, there is slightly more inventory in the residential real estate market than agents encountered last year. In 2021 and the beginning of 2022, inventory levels dropped to the lowest recorded since 1999. Yet while inventory levels were at all-time recorded lows, buyer demand was fueled by the ongoing COVID-19 global pandemic and the need to re-invent one’s home. Due to both the low housing inventory and the concern of the pandemic, members embraced technology as a way of doing business. </a:t>
            </a:r>
          </a:p>
          <a:p>
            <a:endParaRPr lang="en-US" sz="1100" dirty="0">
              <a:latin typeface="Montserrat" panose="00000500000000000000" pitchFamily="2" charset="0"/>
            </a:endParaRPr>
          </a:p>
          <a:p>
            <a:r>
              <a:rPr lang="en-US" sz="1100" dirty="0">
                <a:latin typeface="Montserrat" panose="00000500000000000000" pitchFamily="2" charset="0"/>
              </a:rPr>
              <a:t>In 2021, the rise of new members in the National Association of REALTORS® continued to increase. Membership grew from 1.48 million at the end of 2020 to 1.56 million at the end of 2021. The median years of experience in real estate remained ﬂat at eight years. Those with two years of experience or less remained nearly unchanged, while those with 16 years or more experience increased to 39 percent from 34 percent. Despite the churn and unique real estate market conditions, looking forward, 79 percent of REALTORS® are very certain they will remain in the market for two more years.  </a:t>
            </a:r>
          </a:p>
          <a:p>
            <a:endParaRPr lang="en-US" sz="1100" dirty="0">
              <a:latin typeface="Montserrat" panose="00000500000000000000" pitchFamily="2" charset="0"/>
            </a:endParaRPr>
          </a:p>
          <a:p>
            <a:r>
              <a:rPr lang="en-US" sz="1100" dirty="0">
                <a:latin typeface="Montserrat" panose="00000500000000000000" pitchFamily="2" charset="0"/>
              </a:rPr>
              <a:t>Limited inventory continues to plague many housing markets in the U.S. Fifty-seven percent of members who practice as brokerage specialists cited the lack of housing inventory was holding back clients from completing a transaction, while 16 percent cited housing affordability. Due to the strong demand in housing, the typical member had 12 transaction sides, up from 10 sides in 2020 (when some areas of the country faced lockdowns in real estate activity). The typical sales volume increased from $2.1 million to $2.6 million in 2021.</a:t>
            </a: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endParaRPr lang="en-US" sz="1100" dirty="0">
              <a:latin typeface="Montserrat" panose="00000500000000000000" pitchFamily="2" charset="0"/>
            </a:endParaRPr>
          </a:p>
          <a:p>
            <a:r>
              <a:rPr lang="en-US" sz="1100" dirty="0">
                <a:latin typeface="Montserrat" panose="00000500000000000000" pitchFamily="2" charset="0"/>
              </a:rPr>
              <a:t>The median gross income of REALTORS® increased to $54,300 from $43,300 in 2020. New members entering the field can be noted by the differences in income by experience, function, and hours worked per week. Fifty-seven percent of members who have two years or less experience made less than $10,000 in 2021 compared to 45 percent of members with more than 16 years of experience who made more than $100,000 in the same time period. REALTORS® with 16 years of experience or more had a median gross income of $85,000 compared to REALTORS® with 2 years of experience or less that had a median gross income of $8,800.</a:t>
            </a:r>
          </a:p>
          <a:p>
            <a:endParaRPr lang="en-US" sz="1100" dirty="0">
              <a:latin typeface="Montserrat" panose="00000500000000000000" pitchFamily="2" charset="0"/>
            </a:endParaRPr>
          </a:p>
          <a:p>
            <a:r>
              <a:rPr lang="en-US" sz="1100" dirty="0">
                <a:latin typeface="Montserrat" panose="00000500000000000000" pitchFamily="2" charset="0"/>
              </a:rPr>
              <a:t>The typical member was an independent contractor affiliated with an independent company catering to local markets. REALTORS® frequently have had careers in other fields prior to real estate, the most common being in management, business, and financial professions, followed by sales and retail. Only four percent indicated that real estate is their first career. The majority of members were women homeowners with a college education. The share of women in the industry continues to rise and is now at 67 percent up from 57 percent in 2010. The median age of REALTORS® was 56 in the 2022 survey. </a:t>
            </a:r>
          </a:p>
          <a:p>
            <a:r>
              <a:rPr lang="en-US" sz="1100" dirty="0">
                <a:latin typeface="Montserrat" panose="00000500000000000000" pitchFamily="2" charset="0"/>
              </a:rPr>
              <a:t>As COVID-19 has shown, technology can bridge the gap when in-person contact is limited and social distancing is essential. While there are older technologies that are embraced on a daily basis such as e-mail, social media, and GPS there are also new emerging technologies such as </a:t>
            </a:r>
            <a:r>
              <a:rPr lang="en-US" sz="1100" dirty="0" err="1">
                <a:latin typeface="Montserrat" panose="00000500000000000000" pitchFamily="2" charset="0"/>
              </a:rPr>
              <a:t>Photofy</a:t>
            </a:r>
            <a:r>
              <a:rPr lang="en-US" sz="1100" dirty="0">
                <a:latin typeface="Montserrat" panose="00000500000000000000" pitchFamily="2" charset="0"/>
              </a:rPr>
              <a:t> and the use of drones. The majority of members have their own website where they promote their own property listings, but many also post information about the buying and selling process to help consumers who may just be in the research part of the process.</a:t>
            </a:r>
          </a:p>
        </p:txBody>
      </p:sp>
    </p:spTree>
    <p:extLst>
      <p:ext uri="{BB962C8B-B14F-4D97-AF65-F5344CB8AC3E}">
        <p14:creationId xmlns:p14="http://schemas.microsoft.com/office/powerpoint/2010/main" val="795197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1">
            <a:extLst>
              <a:ext uri="{FF2B5EF4-FFF2-40B4-BE49-F238E27FC236}">
                <a16:creationId xmlns:a16="http://schemas.microsoft.com/office/drawing/2014/main" id="{9762637A-0C09-4BEA-A945-54813CA53960}"/>
              </a:ext>
            </a:extLst>
          </p:cNvPr>
          <p:cNvSpPr txBox="1">
            <a:spLocks/>
          </p:cNvSpPr>
          <p:nvPr/>
        </p:nvSpPr>
        <p:spPr>
          <a:xfrm>
            <a:off x="304800" y="182312"/>
            <a:ext cx="11734799" cy="6461107"/>
          </a:xfrm>
          <a:prstGeom prst="rect">
            <a:avLst/>
          </a:prstGeom>
        </p:spPr>
        <p:txBody>
          <a:bodyPr vert="horz" lIns="91440" tIns="45720" rIns="91440" bIns="45720" numCol="2" spcCol="1828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latin typeface="Montserrat" panose="00000500000000000000" pitchFamily="2" charset="0"/>
              </a:rPr>
              <a:t>Milwaukee Stats at a Glance</a:t>
            </a:r>
          </a:p>
          <a:p>
            <a:pPr algn="l">
              <a:tabLst>
                <a:tab pos="5372100" algn="l"/>
                <a:tab pos="5600700" algn="l"/>
              </a:tabLst>
            </a:pPr>
            <a:endParaRPr lang="en-US" sz="1300" b="1"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6808B106-3DAE-478E-8565-BE08C0F7767D}"/>
              </a:ext>
            </a:extLst>
          </p:cNvPr>
          <p:cNvSpPr>
            <a:spLocks noGrp="1"/>
          </p:cNvSpPr>
          <p:nvPr>
            <p:ph type="sldNum" sz="quarter" idx="12"/>
          </p:nvPr>
        </p:nvSpPr>
        <p:spPr/>
        <p:txBody>
          <a:bodyPr/>
          <a:lstStyle/>
          <a:p>
            <a:fld id="{5B03D32D-F1BC-4E9C-97E1-36CFF5B22341}" type="slidenum">
              <a:rPr lang="en-US" smtClean="0"/>
              <a:t>5</a:t>
            </a:fld>
            <a:endParaRPr lang="en-US"/>
          </a:p>
        </p:txBody>
      </p:sp>
      <p:sp>
        <p:nvSpPr>
          <p:cNvPr id="6" name="TextBox 5">
            <a:extLst>
              <a:ext uri="{FF2B5EF4-FFF2-40B4-BE49-F238E27FC236}">
                <a16:creationId xmlns:a16="http://schemas.microsoft.com/office/drawing/2014/main" id="{71BA8079-8E1D-4751-B9A3-D2FA90B4CB5F}"/>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pic>
        <p:nvPicPr>
          <p:cNvPr id="8" name="Picture 7" descr="Text&#10;&#10;Description automatically generated with low confidence">
            <a:extLst>
              <a:ext uri="{FF2B5EF4-FFF2-40B4-BE49-F238E27FC236}">
                <a16:creationId xmlns:a16="http://schemas.microsoft.com/office/drawing/2014/main" id="{077B437B-7AF7-4A25-AE0F-A789F74E8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3" name="TextBox 2">
            <a:extLst>
              <a:ext uri="{FF2B5EF4-FFF2-40B4-BE49-F238E27FC236}">
                <a16:creationId xmlns:a16="http://schemas.microsoft.com/office/drawing/2014/main" id="{4B8CFD7C-A32E-40AB-99F4-60B98CA6A48B}"/>
              </a:ext>
            </a:extLst>
          </p:cNvPr>
          <p:cNvSpPr txBox="1"/>
          <p:nvPr/>
        </p:nvSpPr>
        <p:spPr>
          <a:xfrm>
            <a:off x="457200" y="674045"/>
            <a:ext cx="11125200" cy="5816977"/>
          </a:xfrm>
          <a:prstGeom prst="rect">
            <a:avLst/>
          </a:prstGeom>
          <a:noFill/>
        </p:spPr>
        <p:txBody>
          <a:bodyPr wrap="square" rtlCol="0">
            <a:spAutoFit/>
          </a:bodyPr>
          <a:lstStyle/>
          <a:p>
            <a:r>
              <a:rPr lang="en-US" sz="1200" b="1" dirty="0">
                <a:latin typeface="Montserrat" panose="00000500000000000000" pitchFamily="2" charset="0"/>
                <a:ea typeface="Calibri" panose="020F0502020204030204" pitchFamily="34" charset="0"/>
                <a:cs typeface="Arial" panose="020B0604020202020204" pitchFamily="34" charset="0"/>
              </a:rPr>
              <a:t>Business Characteristics of REALTORS®</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latin typeface="Montserrat" panose="00000500000000000000" pitchFamily="2" charset="0"/>
                <a:ea typeface="Calibri" panose="020F0502020204030204" pitchFamily="34" charset="0"/>
                <a:cs typeface="Arial" panose="020B0604020202020204" pitchFamily="34" charset="0"/>
              </a:rPr>
              <a:t>Sixty-seven percent of REALTORS® were licensed sales agents, 21 percent held broker licenses, and 14 percent held broker associate licenses. In Milwaukee, 69 percent of REALTORS® were licensed sales agents, 29 percent held broker licenses, and eight percent held broker associate licenses.</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latin typeface="Montserrat" panose="00000500000000000000" pitchFamily="2" charset="0"/>
                <a:ea typeface="Times New Roman" panose="02020603050405020304" pitchFamily="18" charset="0"/>
                <a:cs typeface="Arial" panose="020B0604020202020204" pitchFamily="34" charset="0"/>
              </a:rPr>
              <a:t>Seventy-one percent of members specialize in residential brokerage, four percent specialize in property management and four percent in counseling.</a:t>
            </a:r>
            <a:r>
              <a:rPr lang="en-US" sz="1200" dirty="0">
                <a:latin typeface="Montserrat" panose="00000500000000000000" pitchFamily="2" charset="0"/>
                <a:ea typeface="Times New Roman" panose="02020603050405020304" pitchFamily="18" charset="0"/>
                <a:cs typeface="Times New Roman" panose="02020603050405020304" pitchFamily="18" charset="0"/>
              </a:rPr>
              <a:t> </a:t>
            </a:r>
            <a:r>
              <a:rPr lang="en-US" sz="1200" dirty="0">
                <a:solidFill>
                  <a:srgbClr val="000000"/>
                </a:solidFill>
                <a:latin typeface="Montserrat" panose="00000500000000000000" pitchFamily="2" charset="0"/>
                <a:ea typeface="Times New Roman" panose="02020603050405020304" pitchFamily="18" charset="0"/>
                <a:cs typeface="Arial" panose="020B0604020202020204" pitchFamily="34" charset="0"/>
              </a:rPr>
              <a:t>In Milwaukee, 83</a:t>
            </a:r>
            <a:r>
              <a:rPr lang="en-US" sz="1200" dirty="0">
                <a:solidFill>
                  <a:srgbClr val="000000"/>
                </a:solidFill>
                <a:latin typeface="Montserrat" panose="00000500000000000000" pitchFamily="2" charset="0"/>
                <a:ea typeface="Calibri" panose="020F0502020204030204" pitchFamily="34" charset="0"/>
                <a:cs typeface="Arial" panose="020B0604020202020204" pitchFamily="34" charset="0"/>
              </a:rPr>
              <a:t> percent of members specialize in residential brokerage, four percent specialize in property management, and one percent in relocation. </a:t>
            </a:r>
            <a:endParaRPr lang="en-US" sz="1200" dirty="0">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latin typeface="Montserrat" panose="00000500000000000000" pitchFamily="2" charset="0"/>
                <a:ea typeface="Calibri" panose="020F0502020204030204" pitchFamily="34" charset="0"/>
                <a:cs typeface="Arial" panose="020B0604020202020204" pitchFamily="34" charset="0"/>
              </a:rPr>
              <a:t>The typical REALTOR® had eight years of experience, the same as last year. In Milwaukee, the typical REALTOR® had 11 years of experience.</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latin typeface="Montserrat" panose="00000500000000000000" pitchFamily="2" charset="0"/>
                <a:ea typeface="Calibri" panose="020F0502020204030204" pitchFamily="34" charset="0"/>
                <a:cs typeface="Arial" panose="020B0604020202020204" pitchFamily="34" charset="0"/>
              </a:rPr>
              <a:t>Seventy-nine percent of REALTORS® were very certain they would remain active as a real estate professional for two more years. </a:t>
            </a:r>
            <a:r>
              <a:rPr lang="en-US" sz="1200" dirty="0">
                <a:solidFill>
                  <a:srgbClr val="000000"/>
                </a:solidFill>
                <a:latin typeface="Montserrat" panose="00000500000000000000" pitchFamily="2" charset="0"/>
                <a:ea typeface="Calibri" panose="020F0502020204030204" pitchFamily="34" charset="0"/>
                <a:cs typeface="Times New Roman" panose="02020603050405020304" pitchFamily="18" charset="0"/>
              </a:rPr>
              <a:t>In Milwaukee, 73 percent of members report they are certain they will remain </a:t>
            </a:r>
            <a:r>
              <a:rPr lang="en-US" sz="1200" dirty="0">
                <a:solidFill>
                  <a:srgbClr val="000000"/>
                </a:solidFill>
                <a:latin typeface="Montserrat" panose="00000500000000000000" pitchFamily="2" charset="0"/>
                <a:ea typeface="Calibri" panose="020F0502020204030204" pitchFamily="34" charset="0"/>
                <a:cs typeface="Arial" panose="020B0604020202020204" pitchFamily="34" charset="0"/>
              </a:rPr>
              <a:t>active </a:t>
            </a:r>
            <a:r>
              <a:rPr lang="en-US" sz="1200" dirty="0">
                <a:solidFill>
                  <a:srgbClr val="000000"/>
                </a:solidFill>
                <a:latin typeface="Montserrat" panose="00000500000000000000" pitchFamily="2" charset="0"/>
                <a:ea typeface="Calibri" panose="020F0502020204030204" pitchFamily="34" charset="0"/>
                <a:cs typeface="Times New Roman" panose="02020603050405020304" pitchFamily="18" charset="0"/>
              </a:rPr>
              <a:t>for two more years.</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dirty="0">
                <a:latin typeface="Montserrat" panose="00000500000000000000" pitchFamily="2" charset="0"/>
                <a:ea typeface="Calibri" panose="020F0502020204030204" pitchFamily="34" charset="0"/>
                <a:cs typeface="Arial" panose="020B0604020202020204" pitchFamily="34" charset="0"/>
              </a:rPr>
              <a:t> </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r>
              <a:rPr lang="en-US" sz="1200" b="1" dirty="0">
                <a:latin typeface="Montserrat" panose="00000500000000000000" pitchFamily="2" charset="0"/>
                <a:ea typeface="Calibri" panose="020F0502020204030204" pitchFamily="34" charset="0"/>
                <a:cs typeface="Arial" panose="020B0604020202020204" pitchFamily="34" charset="0"/>
              </a:rPr>
              <a:t>Business Activity of REALTORS®</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Times New Roman" panose="02020603050405020304" pitchFamily="18" charset="0"/>
                <a:cs typeface="Arial" panose="020B0604020202020204" pitchFamily="34" charset="0"/>
              </a:rPr>
              <a:t>In 2021, the typical agent had 12 transactions, up from 10 transactions in 2020. </a:t>
            </a:r>
            <a:r>
              <a:rPr lang="en-US" sz="1200" dirty="0">
                <a:latin typeface="Montserrat" panose="00000500000000000000" pitchFamily="2" charset="0"/>
                <a:ea typeface="Times New Roman" panose="02020603050405020304" pitchFamily="18" charset="0"/>
                <a:cs typeface="Times New Roman" panose="02020603050405020304" pitchFamily="18" charset="0"/>
              </a:rPr>
              <a:t>In Milwaukee, agents typically had 12 transactions.</a:t>
            </a: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The median sales volume for brokerage specialists increased to $2.6 million in 2021 from $2.1 million in 2020. </a:t>
            </a:r>
            <a:r>
              <a:rPr lang="en-US" sz="1200" dirty="0">
                <a:latin typeface="Montserrat" panose="00000500000000000000" pitchFamily="2" charset="0"/>
                <a:ea typeface="Calibri" panose="020F0502020204030204" pitchFamily="34" charset="0"/>
                <a:cs typeface="Times New Roman" panose="02020603050405020304" pitchFamily="18" charset="0"/>
              </a:rPr>
              <a:t>In Milwaukee, the typical sales volume was $2.5 million in 2021.</a:t>
            </a: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Lack of inventory was the most cited reason limiting potential clients from completing transactions, followed by housing affordability and difficulty in finding the right property. </a:t>
            </a:r>
            <a:r>
              <a:rPr lang="en-US" sz="1200" dirty="0">
                <a:latin typeface="Montserrat" panose="00000500000000000000" pitchFamily="2" charset="0"/>
                <a:ea typeface="Calibri" panose="020F0502020204030204" pitchFamily="34" charset="0"/>
                <a:cs typeface="Times New Roman" panose="02020603050405020304" pitchFamily="18" charset="0"/>
              </a:rPr>
              <a:t>In Milwaukee, </a:t>
            </a:r>
            <a:r>
              <a:rPr lang="en-US" sz="1200" dirty="0">
                <a:latin typeface="Montserrat" panose="00000500000000000000" pitchFamily="2" charset="0"/>
                <a:ea typeface="Calibri" panose="020F0502020204030204" pitchFamily="34" charset="0"/>
                <a:cs typeface="Arial" panose="020B0604020202020204" pitchFamily="34" charset="0"/>
              </a:rPr>
              <a:t>lack of inventory </a:t>
            </a:r>
            <a:r>
              <a:rPr lang="en-US" sz="1200" dirty="0">
                <a:latin typeface="Montserrat" panose="00000500000000000000" pitchFamily="2" charset="0"/>
                <a:ea typeface="Calibri" panose="020F0502020204030204" pitchFamily="34" charset="0"/>
                <a:cs typeface="Times New Roman" panose="02020603050405020304" pitchFamily="18" charset="0"/>
              </a:rPr>
              <a:t>was also the most cited reason at 65 percent.</a:t>
            </a: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The typical REALTOR® worked 35 hours per week in 2021. </a:t>
            </a:r>
            <a:r>
              <a:rPr lang="en-US" sz="1200" dirty="0">
                <a:latin typeface="Montserrat" panose="00000500000000000000" pitchFamily="2" charset="0"/>
                <a:ea typeface="Calibri" panose="020F0502020204030204" pitchFamily="34" charset="0"/>
                <a:cs typeface="Times New Roman" panose="02020603050405020304" pitchFamily="18" charset="0"/>
              </a:rPr>
              <a:t>In Milwaukee, the typical </a:t>
            </a:r>
            <a:r>
              <a:rPr lang="en-US" sz="1200" dirty="0">
                <a:latin typeface="Montserrat" panose="00000500000000000000" pitchFamily="2" charset="0"/>
                <a:ea typeface="Calibri" panose="020F0502020204030204" pitchFamily="34" charset="0"/>
                <a:cs typeface="Arial" panose="020B0604020202020204" pitchFamily="34" charset="0"/>
              </a:rPr>
              <a:t>REALTOR® worked 35</a:t>
            </a:r>
            <a:r>
              <a:rPr lang="en-US" sz="1200" dirty="0">
                <a:latin typeface="Montserrat" panose="00000500000000000000" pitchFamily="2" charset="0"/>
                <a:ea typeface="Calibri" panose="020F0502020204030204" pitchFamily="34" charset="0"/>
                <a:cs typeface="Times New Roman" panose="02020603050405020304" pitchFamily="18" charset="0"/>
              </a:rPr>
              <a:t> hours per week.</a:t>
            </a: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The typical REALTOR® earned 16 percent of their business from repeat clients and customers and 20 percent through referrals from past clients and customers. </a:t>
            </a:r>
            <a:r>
              <a:rPr lang="en-US" sz="1200" dirty="0">
                <a:latin typeface="Montserrat" panose="00000500000000000000" pitchFamily="2" charset="0"/>
                <a:ea typeface="Calibri" panose="020F0502020204030204" pitchFamily="34" charset="0"/>
                <a:cs typeface="Times New Roman" panose="02020603050405020304" pitchFamily="18" charset="0"/>
              </a:rPr>
              <a:t>In Milwaukee, 19 percent of business came from repeat business and 23 percent through referrals from past clients.</a:t>
            </a:r>
          </a:p>
          <a:p>
            <a:pPr marL="457200" marR="0">
              <a:spcBef>
                <a:spcPts val="0"/>
              </a:spcBef>
              <a:spcAft>
                <a:spcPts val="0"/>
              </a:spcAft>
            </a:pPr>
            <a:r>
              <a:rPr lang="en-US" sz="1200" dirty="0">
                <a:latin typeface="Montserrat" panose="00000500000000000000" pitchFamily="2" charset="0"/>
                <a:ea typeface="Calibri" panose="020F0502020204030204" pitchFamily="34" charset="0"/>
                <a:cs typeface="Arial" panose="020B0604020202020204" pitchFamily="34" charset="0"/>
              </a:rPr>
              <a:t> </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r>
              <a:rPr lang="en-US" sz="1200" b="1" dirty="0">
                <a:latin typeface="Montserrat" panose="00000500000000000000" pitchFamily="2" charset="0"/>
                <a:ea typeface="Calibri" panose="020F0502020204030204" pitchFamily="34" charset="0"/>
                <a:cs typeface="Arial" panose="020B0604020202020204" pitchFamily="34" charset="0"/>
              </a:rPr>
              <a:t>Income and Expenses of REALTORS®</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In 2021, 36 percent of REALTORS® were compensated under a fixed commission split (under 100 percent), followed by 20 percent with a graduated commission split (increases with productivity). </a:t>
            </a:r>
            <a:r>
              <a:rPr lang="en-US" sz="1200" dirty="0">
                <a:latin typeface="Montserrat" panose="00000500000000000000" pitchFamily="2" charset="0"/>
                <a:ea typeface="Calibri" panose="020F0502020204030204" pitchFamily="34" charset="0"/>
                <a:cs typeface="Times New Roman" panose="02020603050405020304" pitchFamily="18" charset="0"/>
              </a:rPr>
              <a:t>In Milwaukee, 35 percent of respondents were compensated </a:t>
            </a:r>
            <a:r>
              <a:rPr lang="en-US" sz="1200" dirty="0">
                <a:latin typeface="Montserrat" panose="00000500000000000000" pitchFamily="2" charset="0"/>
                <a:ea typeface="Calibri" panose="020F0502020204030204" pitchFamily="34" charset="0"/>
                <a:cs typeface="Arial" panose="020B0604020202020204" pitchFamily="34" charset="0"/>
              </a:rPr>
              <a:t>under a fixed commission split (under 100%), and 16 percent with a graduated commission split (increases with productivity).</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The median total real estate business expenses were $6,250 in 2021, up from $5,330 in 2020. </a:t>
            </a:r>
            <a:r>
              <a:rPr lang="en-US" sz="1200" dirty="0">
                <a:latin typeface="Montserrat" panose="00000500000000000000" pitchFamily="2" charset="0"/>
                <a:ea typeface="Calibri" panose="020F0502020204030204" pitchFamily="34" charset="0"/>
                <a:cs typeface="Calibri" panose="020F0502020204030204" pitchFamily="34" charset="0"/>
              </a:rPr>
              <a:t>In Milwaukee, the typical business expenses were $6,880.</a:t>
            </a:r>
            <a:endParaRPr lang="en-US" sz="1200" dirty="0">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latin typeface="Montserrat" panose="00000500000000000000" pitchFamily="2" charset="0"/>
                <a:ea typeface="Calibri" panose="020F0502020204030204" pitchFamily="34" charset="0"/>
                <a:cs typeface="Arial" panose="020B0604020202020204" pitchFamily="34" charset="0"/>
              </a:rPr>
              <a:t>The median gross income of REALTORS® was $54,300 in 2021, up from $43,330 in 2020. </a:t>
            </a:r>
            <a:r>
              <a:rPr lang="en-US" sz="1200" dirty="0">
                <a:latin typeface="Montserrat" panose="00000500000000000000" pitchFamily="2" charset="0"/>
                <a:ea typeface="Calibri" panose="020F0502020204030204" pitchFamily="34" charset="0"/>
                <a:cs typeface="Times New Roman" panose="02020603050405020304" pitchFamily="18" charset="0"/>
              </a:rPr>
              <a:t>The median gross income for REALTORS® in Milwaukee was $67,900.</a:t>
            </a:r>
          </a:p>
          <a:p>
            <a:r>
              <a:rPr lang="en-US" sz="1200" b="1" dirty="0">
                <a:highlight>
                  <a:srgbClr val="BED7EA"/>
                </a:highlight>
                <a:latin typeface="Montserrat" panose="00000500000000000000" pitchFamily="2" charset="0"/>
                <a:ea typeface="Calibri" panose="020F0502020204030204" pitchFamily="34" charset="0"/>
                <a:cs typeface="Arial" panose="020B0604020202020204" pitchFamily="34" charset="0"/>
              </a:rPr>
              <a:t> </a:t>
            </a:r>
            <a:endParaRPr lang="en-US" sz="1200" dirty="0">
              <a:highlight>
                <a:srgbClr val="BED7EA"/>
              </a:highlight>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763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1">
            <a:extLst>
              <a:ext uri="{FF2B5EF4-FFF2-40B4-BE49-F238E27FC236}">
                <a16:creationId xmlns:a16="http://schemas.microsoft.com/office/drawing/2014/main" id="{9762637A-0C09-4BEA-A945-54813CA53960}"/>
              </a:ext>
            </a:extLst>
          </p:cNvPr>
          <p:cNvSpPr txBox="1">
            <a:spLocks/>
          </p:cNvSpPr>
          <p:nvPr/>
        </p:nvSpPr>
        <p:spPr>
          <a:xfrm>
            <a:off x="304800" y="182312"/>
            <a:ext cx="11734799" cy="6461107"/>
          </a:xfrm>
          <a:prstGeom prst="rect">
            <a:avLst/>
          </a:prstGeom>
        </p:spPr>
        <p:txBody>
          <a:bodyPr vert="horz" lIns="91440" tIns="45720" rIns="91440" bIns="45720" numCol="2" spcCol="1828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latin typeface="Montserrat" panose="00000500000000000000" pitchFamily="2" charset="0"/>
              </a:rPr>
              <a:t>Milwaukee Stats at a Glance </a:t>
            </a:r>
            <a:r>
              <a:rPr lang="en-US" sz="2000" b="1" i="1" dirty="0">
                <a:latin typeface="Montserrat" panose="00000500000000000000" pitchFamily="2" charset="0"/>
              </a:rPr>
              <a:t>(Continued)</a:t>
            </a:r>
          </a:p>
          <a:p>
            <a:pPr algn="l">
              <a:tabLst>
                <a:tab pos="5372100" algn="l"/>
                <a:tab pos="5600700" algn="l"/>
              </a:tabLst>
            </a:pPr>
            <a:endParaRPr lang="en-US" sz="1300" b="1"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6808B106-3DAE-478E-8565-BE08C0F7767D}"/>
              </a:ext>
            </a:extLst>
          </p:cNvPr>
          <p:cNvSpPr>
            <a:spLocks noGrp="1"/>
          </p:cNvSpPr>
          <p:nvPr>
            <p:ph type="sldNum" sz="quarter" idx="12"/>
          </p:nvPr>
        </p:nvSpPr>
        <p:spPr/>
        <p:txBody>
          <a:bodyPr/>
          <a:lstStyle/>
          <a:p>
            <a:fld id="{5B03D32D-F1BC-4E9C-97E1-36CFF5B22341}" type="slidenum">
              <a:rPr lang="en-US" smtClean="0"/>
              <a:t>6</a:t>
            </a:fld>
            <a:endParaRPr lang="en-US"/>
          </a:p>
        </p:txBody>
      </p:sp>
      <p:sp>
        <p:nvSpPr>
          <p:cNvPr id="6" name="TextBox 5">
            <a:extLst>
              <a:ext uri="{FF2B5EF4-FFF2-40B4-BE49-F238E27FC236}">
                <a16:creationId xmlns:a16="http://schemas.microsoft.com/office/drawing/2014/main" id="{71BA8079-8E1D-4751-B9A3-D2FA90B4CB5F}"/>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pic>
        <p:nvPicPr>
          <p:cNvPr id="8" name="Picture 7" descr="Text&#10;&#10;Description automatically generated with low confidence">
            <a:extLst>
              <a:ext uri="{FF2B5EF4-FFF2-40B4-BE49-F238E27FC236}">
                <a16:creationId xmlns:a16="http://schemas.microsoft.com/office/drawing/2014/main" id="{077B437B-7AF7-4A25-AE0F-A789F74E8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3" name="TextBox 2">
            <a:extLst>
              <a:ext uri="{FF2B5EF4-FFF2-40B4-BE49-F238E27FC236}">
                <a16:creationId xmlns:a16="http://schemas.microsoft.com/office/drawing/2014/main" id="{4B8CFD7C-A32E-40AB-99F4-60B98CA6A48B}"/>
              </a:ext>
            </a:extLst>
          </p:cNvPr>
          <p:cNvSpPr txBox="1"/>
          <p:nvPr/>
        </p:nvSpPr>
        <p:spPr>
          <a:xfrm>
            <a:off x="609599" y="590600"/>
            <a:ext cx="11125200" cy="5816977"/>
          </a:xfrm>
          <a:prstGeom prst="rect">
            <a:avLst/>
          </a:prstGeom>
          <a:noFill/>
        </p:spPr>
        <p:txBody>
          <a:bodyPr wrap="square" rtlCol="0">
            <a:spAutoFit/>
          </a:bodyPr>
          <a:lstStyle/>
          <a:p>
            <a:pPr lvl="0"/>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lvl="0"/>
            <a:r>
              <a:rPr lang="en-US" sz="1200" b="1" dirty="0">
                <a:solidFill>
                  <a:prstClr val="black"/>
                </a:solidFill>
                <a:latin typeface="Montserrat" panose="00000500000000000000" pitchFamily="2" charset="0"/>
                <a:ea typeface="Calibri" panose="020F0502020204030204" pitchFamily="34" charset="0"/>
                <a:cs typeface="Arial" panose="020B0604020202020204" pitchFamily="34" charset="0"/>
              </a:rPr>
              <a:t>Office and Firm Affiliation of REALTORS®</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Fifty-four percent of REALTORS® were affiliated with an independent company, and 41 percent were affiliated with a franchised company. Fifty-four</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 percent of members in Milwaukee were affiliated with an independent company, and 39 percent were affiliated with a franchised company.</a:t>
            </a: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Eighty-seven percent of members were independent contractors at their firms. In Milwaukee, 87 percent were independent contractors</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a:t>
            </a:r>
          </a:p>
          <a:p>
            <a:pPr lvl="0"/>
            <a:r>
              <a:rPr lang="en-US" sz="1200" b="1" dirty="0">
                <a:solidFill>
                  <a:prstClr val="black"/>
                </a:solidFill>
                <a:latin typeface="Montserrat" panose="00000500000000000000" pitchFamily="2" charset="0"/>
                <a:ea typeface="Calibri" panose="020F0502020204030204" pitchFamily="34" charset="0"/>
                <a:cs typeface="Arial" panose="020B0604020202020204" pitchFamily="34" charset="0"/>
              </a:rPr>
              <a:t> </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lvl="0"/>
            <a:r>
              <a:rPr lang="en-US" sz="1200" b="1" dirty="0">
                <a:solidFill>
                  <a:prstClr val="black"/>
                </a:solidFill>
                <a:latin typeface="Montserrat" panose="00000500000000000000" pitchFamily="2" charset="0"/>
                <a:ea typeface="Calibri" panose="020F0502020204030204" pitchFamily="34" charset="0"/>
                <a:cs typeface="Arial" panose="020B0604020202020204" pitchFamily="34" charset="0"/>
              </a:rPr>
              <a:t>Demographic Characteristics of REALTORS®</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Sixty-six percent of all REALTORS® were female, up slightly from 65 percent last year. In Milwaukee, 70 percent of members were female.</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The median age of REALTORS® was 56, up slightly from 54 last year. In Milwaukee, the median age was 54 years old.</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Fifteen percent of REALTORS® had a previous career in management, business, or finance, and 14 percent in sales or retail. Only four percent of REALTORS® reported real estate was their first career. </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In Milwaukee, 17 percent had a previous career in management, business, or the financial sector, and 15 percent in sales or retail. Six percent in Milwaukee reported real estate was their first career.</a:t>
            </a: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Sixty-one percent of REALTORS® said that real estate is their only occupation now and pre-COVID-19, while 14 percent said real estate is their only career, but had another source of income pre-COVID-19. Sixty-one</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 percent in Milwaukee reported real estate was their only occupation now and pre-COVID-19, while 12 percent had another source pre-COVID-19.</a:t>
            </a: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Seventy-seven percent of REALTORS® were white, a slight decrease from 78 percent last year. Hispanics/Latinos accounted for 11 percent of REALTORS®, up from nine percent. This is followed by Black/ African Americans (eight percent) and Asian/Pacific Islanders (five percent). In Milwaukee, 87 percent of REALTORS® were white, five percent were Hispanic/Latino, seven percent were Black/African American, and three percent were Asian/Pacific Islander.</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Forty-seven percent of REALTORS® said that real estate is their primary source of income. In Milwaukee, 48 percent</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of REALTORS® said that real estate is their primary source of income.</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The majority of REALTORS®—84 percent—own their primary residence. </a:t>
            </a:r>
            <a:r>
              <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rPr>
              <a:t>Eighty-six percent of REALTORS® own their primary residence in Milwaukee.</a:t>
            </a: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Thirty-seven percent of REALTORS® reported owning a secondary property. In Milwaukee, 39 percent reported owning a secondary property.</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Ninety-six percent reported they were registered to vote, and 92 percent voted in the last national election while 81 percent voted in their local election. In Milwaukee, 97 percent reported they were registered to vote, and 94 percent voted in the last national election while 82 percent voted in their local election.</a:t>
            </a:r>
            <a:endParaRPr lang="en-US" sz="1200" dirty="0">
              <a:solidFill>
                <a:prstClr val="black"/>
              </a:solidFill>
              <a:latin typeface="Montserrat"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200" dirty="0">
                <a:solidFill>
                  <a:prstClr val="black"/>
                </a:solidFill>
                <a:latin typeface="Montserrat" panose="00000500000000000000" pitchFamily="2" charset="0"/>
                <a:ea typeface="Calibri" panose="020F0502020204030204" pitchFamily="34" charset="0"/>
                <a:cs typeface="Arial" panose="020B0604020202020204" pitchFamily="34" charset="0"/>
              </a:rPr>
              <a:t>Sixty-seven percent of members reported volunteering in their community. In Milwaukee, 76 percent of members reported volunteering in their community.</a:t>
            </a:r>
            <a:r>
              <a:rPr lang="en-US" sz="1200" b="1" dirty="0">
                <a:latin typeface="Montserrat" panose="00000500000000000000" pitchFamily="2" charset="0"/>
                <a:ea typeface="Calibri" panose="020F0502020204030204" pitchFamily="34" charset="0"/>
                <a:cs typeface="Arial" panose="020B0604020202020204" pitchFamily="34" charset="0"/>
              </a:rPr>
              <a:t> </a:t>
            </a:r>
            <a:endParaRPr lang="en-US" sz="1200" dirty="0">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025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52400" y="228600"/>
            <a:ext cx="6476999" cy="1498953"/>
          </a:xfrm>
          <a:prstGeom prst="rect">
            <a:avLst/>
          </a:prstGeom>
        </p:spPr>
        <p:txBody>
          <a:bodyPr vert="horz" lIns="91440" tIns="45720" rIns="91440" bIns="45720" rtlCol="0" anchor="b">
            <a:noAutofit/>
          </a:bodyPr>
          <a:lstStyle/>
          <a:p>
            <a:pPr marL="12700" marR="5080" algn="l" rtl="0">
              <a:lnSpc>
                <a:spcPct val="90000"/>
              </a:lnSpc>
              <a:spcBef>
                <a:spcPct val="0"/>
              </a:spcBef>
            </a:pPr>
            <a:r>
              <a:rPr lang="en-US" kern="1200" dirty="0">
                <a:latin typeface="Montserrat" panose="00000500000000000000" pitchFamily="2" charset="0"/>
                <a:cs typeface="+mj-cs"/>
              </a:rPr>
              <a:t>Business Characteristics of REALTORS®</a:t>
            </a:r>
          </a:p>
        </p:txBody>
      </p:sp>
      <p:sp>
        <p:nvSpPr>
          <p:cNvPr id="4" name="Slide Number Placeholder 3">
            <a:extLst>
              <a:ext uri="{FF2B5EF4-FFF2-40B4-BE49-F238E27FC236}">
                <a16:creationId xmlns:a16="http://schemas.microsoft.com/office/drawing/2014/main" id="{93808590-E75F-45DC-97FF-11D82CEB7F2B}"/>
              </a:ext>
            </a:extLst>
          </p:cNvPr>
          <p:cNvSpPr>
            <a:spLocks noGrp="1"/>
          </p:cNvSpPr>
          <p:nvPr>
            <p:ph type="sldNum" sz="quarter" idx="7"/>
          </p:nvPr>
        </p:nvSpPr>
        <p:spPr/>
        <p:txBody>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658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989380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REALTORS® By Type of License</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8</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6" name="Chart 5">
            <a:extLst>
              <a:ext uri="{FF2B5EF4-FFF2-40B4-BE49-F238E27FC236}">
                <a16:creationId xmlns:a16="http://schemas.microsoft.com/office/drawing/2014/main" id="{6EEA55A9-EA88-4E08-9EA6-33B51BBE3454}"/>
              </a:ext>
            </a:extLst>
          </p:cNvPr>
          <p:cNvGraphicFramePr/>
          <p:nvPr>
            <p:extLst>
              <p:ext uri="{D42A27DB-BD31-4B8C-83A1-F6EECF244321}">
                <p14:modId xmlns:p14="http://schemas.microsoft.com/office/powerpoint/2010/main" val="299144927"/>
              </p:ext>
            </p:extLst>
          </p:nvPr>
        </p:nvGraphicFramePr>
        <p:xfrm>
          <a:off x="457200" y="849768"/>
          <a:ext cx="11353799" cy="552873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4BAD60F4-8408-4B31-8EC7-0C369EB2C0BE}"/>
              </a:ext>
            </a:extLst>
          </p:cNvPr>
          <p:cNvSpPr/>
          <p:nvPr/>
        </p:nvSpPr>
        <p:spPr>
          <a:xfrm>
            <a:off x="321192" y="6144744"/>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397580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1">
            <a:extLst>
              <a:ext uri="{FF2B5EF4-FFF2-40B4-BE49-F238E27FC236}">
                <a16:creationId xmlns:a16="http://schemas.microsoft.com/office/drawing/2014/main" id="{9762637A-0C09-4BEA-A945-54813CA53960}"/>
              </a:ext>
            </a:extLst>
          </p:cNvPr>
          <p:cNvSpPr txBox="1">
            <a:spLocks/>
          </p:cNvSpPr>
          <p:nvPr/>
        </p:nvSpPr>
        <p:spPr>
          <a:xfrm>
            <a:off x="828194" y="284887"/>
            <a:ext cx="9893808" cy="934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100" b="1" dirty="0">
                <a:latin typeface="Montserrat" panose="00000500000000000000" pitchFamily="2" charset="0"/>
              </a:rPr>
              <a:t>Specialty and Main Function of REALTORS®</a:t>
            </a:r>
            <a:endParaRPr lang="en-US" sz="1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16ED27B0-C817-43CB-99FB-B35558623624}"/>
              </a:ext>
            </a:extLst>
          </p:cNvPr>
          <p:cNvSpPr>
            <a:spLocks noGrp="1"/>
          </p:cNvSpPr>
          <p:nvPr>
            <p:ph type="sldNum" sz="quarter" idx="12"/>
          </p:nvPr>
        </p:nvSpPr>
        <p:spPr/>
        <p:txBody>
          <a:bodyPr/>
          <a:lstStyle/>
          <a:p>
            <a:fld id="{5B03D32D-F1BC-4E9C-97E1-36CFF5B22341}" type="slidenum">
              <a:rPr lang="en-US" smtClean="0"/>
              <a:t>9</a:t>
            </a:fld>
            <a:endParaRPr lang="en-US"/>
          </a:p>
        </p:txBody>
      </p:sp>
      <p:pic>
        <p:nvPicPr>
          <p:cNvPr id="8" name="Picture 7" descr="Text&#10;&#10;Description automatically generated with low confidence">
            <a:extLst>
              <a:ext uri="{FF2B5EF4-FFF2-40B4-BE49-F238E27FC236}">
                <a16:creationId xmlns:a16="http://schemas.microsoft.com/office/drawing/2014/main" id="{4050AE39-9492-4750-A3F2-5414E4BD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6394424"/>
            <a:ext cx="1143000" cy="317500"/>
          </a:xfrm>
          <a:prstGeom prst="rect">
            <a:avLst/>
          </a:prstGeom>
        </p:spPr>
      </p:pic>
      <p:sp>
        <p:nvSpPr>
          <p:cNvPr id="11" name="TextBox 10">
            <a:extLst>
              <a:ext uri="{FF2B5EF4-FFF2-40B4-BE49-F238E27FC236}">
                <a16:creationId xmlns:a16="http://schemas.microsoft.com/office/drawing/2014/main" id="{6D8A14A8-F6D6-4509-A4DE-586BC206F7A7}"/>
              </a:ext>
            </a:extLst>
          </p:cNvPr>
          <p:cNvSpPr txBox="1"/>
          <p:nvPr/>
        </p:nvSpPr>
        <p:spPr>
          <a:xfrm>
            <a:off x="307312" y="6476082"/>
            <a:ext cx="3657600" cy="307777"/>
          </a:xfrm>
          <a:prstGeom prst="rect">
            <a:avLst/>
          </a:prstGeom>
          <a:noFill/>
        </p:spPr>
        <p:txBody>
          <a:bodyPr wrap="square" rtlCol="0">
            <a:spAutoFit/>
          </a:bodyPr>
          <a:lstStyle/>
          <a:p>
            <a:r>
              <a:rPr lang="en-US" sz="1400" i="1" dirty="0">
                <a:latin typeface="Montserrat" panose="00000500000000000000" pitchFamily="2" charset="0"/>
              </a:rPr>
              <a:t>2022 State/Local Member Profile</a:t>
            </a:r>
          </a:p>
        </p:txBody>
      </p:sp>
      <p:graphicFrame>
        <p:nvGraphicFramePr>
          <p:cNvPr id="2" name="Table 1">
            <a:extLst>
              <a:ext uri="{FF2B5EF4-FFF2-40B4-BE49-F238E27FC236}">
                <a16:creationId xmlns:a16="http://schemas.microsoft.com/office/drawing/2014/main" id="{36742D69-0627-4277-AB87-038A1D5E7EF2}"/>
              </a:ext>
            </a:extLst>
          </p:cNvPr>
          <p:cNvGraphicFramePr>
            <a:graphicFrameLocks noGrp="1"/>
          </p:cNvGraphicFramePr>
          <p:nvPr>
            <p:extLst>
              <p:ext uri="{D42A27DB-BD31-4B8C-83A1-F6EECF244321}">
                <p14:modId xmlns:p14="http://schemas.microsoft.com/office/powerpoint/2010/main" val="1065852212"/>
              </p:ext>
            </p:extLst>
          </p:nvPr>
        </p:nvGraphicFramePr>
        <p:xfrm>
          <a:off x="1149096" y="627232"/>
          <a:ext cx="9893807" cy="5603535"/>
        </p:xfrm>
        <a:graphic>
          <a:graphicData uri="http://schemas.openxmlformats.org/drawingml/2006/table">
            <a:tbl>
              <a:tblPr bandRow="1"/>
              <a:tblGrid>
                <a:gridCol w="6389750">
                  <a:extLst>
                    <a:ext uri="{9D8B030D-6E8A-4147-A177-3AD203B41FA5}">
                      <a16:colId xmlns:a16="http://schemas.microsoft.com/office/drawing/2014/main" val="4105456806"/>
                    </a:ext>
                  </a:extLst>
                </a:gridCol>
                <a:gridCol w="1690190">
                  <a:extLst>
                    <a:ext uri="{9D8B030D-6E8A-4147-A177-3AD203B41FA5}">
                      <a16:colId xmlns:a16="http://schemas.microsoft.com/office/drawing/2014/main" val="1478223839"/>
                    </a:ext>
                  </a:extLst>
                </a:gridCol>
                <a:gridCol w="1813867">
                  <a:extLst>
                    <a:ext uri="{9D8B030D-6E8A-4147-A177-3AD203B41FA5}">
                      <a16:colId xmlns:a16="http://schemas.microsoft.com/office/drawing/2014/main" val="3413323738"/>
                    </a:ext>
                  </a:extLst>
                </a:gridCol>
              </a:tblGrid>
              <a:tr h="408391">
                <a:tc>
                  <a:txBody>
                    <a:bodyPr/>
                    <a:lstStyle/>
                    <a:p>
                      <a:pPr algn="l" fontAlgn="b"/>
                      <a:endParaRPr lang="en-US" sz="1800" b="0" i="0" u="none" strike="noStrike" dirty="0">
                        <a:effectLst/>
                        <a:latin typeface="Montserrat" panose="00000500000000000000" pitchFamily="2" charset="0"/>
                      </a:endParaRPr>
                    </a:p>
                  </a:txBody>
                  <a:tcPr marL="6165" marR="6165" marT="6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chemeClr val="bg1"/>
                          </a:solidFill>
                          <a:effectLst/>
                          <a:latin typeface="Montserrat" panose="00000500000000000000" pitchFamily="2" charset="0"/>
                        </a:rPr>
                        <a:t>Milwaukee</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ctr" fontAlgn="b"/>
                      <a:r>
                        <a:rPr lang="en-US" sz="1800" b="1" i="0" u="none" strike="noStrike" dirty="0">
                          <a:solidFill>
                            <a:schemeClr val="bg1"/>
                          </a:solidFill>
                          <a:effectLst/>
                          <a:latin typeface="Montserrat" panose="00000500000000000000" pitchFamily="2" charset="0"/>
                        </a:rPr>
                        <a:t>All REALTORS®</a:t>
                      </a:r>
                    </a:p>
                  </a:txBody>
                  <a:tcPr marL="6165" marR="6165" marT="616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049943049"/>
                  </a:ext>
                </a:extLst>
              </a:tr>
              <a:tr h="206465">
                <a:tc>
                  <a:txBody>
                    <a:bodyPr/>
                    <a:lstStyle/>
                    <a:p>
                      <a:pPr algn="l" fontAlgn="ctr"/>
                      <a:r>
                        <a:rPr lang="en-US" sz="1800" b="1" i="0" u="none" strike="noStrike" dirty="0">
                          <a:solidFill>
                            <a:schemeClr val="bg1"/>
                          </a:solidFill>
                          <a:effectLst/>
                          <a:latin typeface="Montserrat" panose="00000500000000000000" pitchFamily="2" charset="0"/>
                        </a:rPr>
                        <a:t>Primary Real Estate Specialty</a:t>
                      </a:r>
                    </a:p>
                  </a:txBody>
                  <a:tcPr marL="6165" marR="6165" marT="6165" marB="0" anchor="ctr">
                    <a:lnL>
                      <a:noFill/>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tc>
                  <a:txBody>
                    <a:bodyPr/>
                    <a:lstStyle/>
                    <a:p>
                      <a:pPr algn="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282"/>
                    </a:solidFill>
                  </a:tcPr>
                </a:tc>
                <a:extLst>
                  <a:ext uri="{0D108BD9-81ED-4DB2-BD59-A6C34878D82A}">
                    <a16:rowId xmlns:a16="http://schemas.microsoft.com/office/drawing/2014/main" val="3167959339"/>
                  </a:ext>
                </a:extLst>
              </a:tr>
              <a:tr h="206465">
                <a:tc>
                  <a:txBody>
                    <a:bodyPr/>
                    <a:lstStyle/>
                    <a:p>
                      <a:pPr algn="l" fontAlgn="b"/>
                      <a:r>
                        <a:rPr lang="en-US" sz="1800" b="0" i="0" u="none" strike="noStrike" dirty="0">
                          <a:effectLst/>
                          <a:latin typeface="Montserrat" panose="00000500000000000000" pitchFamily="2" charset="0"/>
                        </a:rPr>
                        <a:t>Residential brokerage</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83%</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71%</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85104"/>
                  </a:ext>
                </a:extLst>
              </a:tr>
              <a:tr h="206465">
                <a:tc>
                  <a:txBody>
                    <a:bodyPr/>
                    <a:lstStyle/>
                    <a:p>
                      <a:pPr algn="l" fontAlgn="b"/>
                      <a:r>
                        <a:rPr lang="en-US" sz="1800" b="0" i="0" u="none" strike="noStrike" dirty="0">
                          <a:effectLst/>
                          <a:latin typeface="Montserrat" panose="00000500000000000000" pitchFamily="2" charset="0"/>
                        </a:rPr>
                        <a:t>Commercial brokerage</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3906252"/>
                  </a:ext>
                </a:extLst>
              </a:tr>
              <a:tr h="206465">
                <a:tc>
                  <a:txBody>
                    <a:bodyPr/>
                    <a:lstStyle/>
                    <a:p>
                      <a:pPr algn="l" fontAlgn="b"/>
                      <a:r>
                        <a:rPr lang="en-US" sz="1800" b="0" i="0" u="none" strike="noStrike" dirty="0">
                          <a:effectLst/>
                          <a:latin typeface="Montserrat" panose="00000500000000000000" pitchFamily="2" charset="0"/>
                        </a:rPr>
                        <a:t>Residential appraisal</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325058"/>
                  </a:ext>
                </a:extLst>
              </a:tr>
              <a:tr h="206465">
                <a:tc>
                  <a:txBody>
                    <a:bodyPr/>
                    <a:lstStyle/>
                    <a:p>
                      <a:pPr algn="l" fontAlgn="b"/>
                      <a:r>
                        <a:rPr lang="en-US" sz="1800" b="0" i="0" u="none" strike="noStrike" dirty="0">
                          <a:effectLst/>
                          <a:latin typeface="Montserrat" panose="00000500000000000000" pitchFamily="2" charset="0"/>
                        </a:rPr>
                        <a:t>Commercial appraisal</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403173"/>
                  </a:ext>
                </a:extLst>
              </a:tr>
              <a:tr h="206465">
                <a:tc>
                  <a:txBody>
                    <a:bodyPr/>
                    <a:lstStyle/>
                    <a:p>
                      <a:pPr algn="l" fontAlgn="b"/>
                      <a:r>
                        <a:rPr lang="en-US" sz="1800" b="0" i="0" u="none" strike="noStrike" dirty="0">
                          <a:effectLst/>
                          <a:latin typeface="Montserrat" panose="00000500000000000000" pitchFamily="2" charset="0"/>
                        </a:rPr>
                        <a:t>Relocation</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883383"/>
                  </a:ext>
                </a:extLst>
              </a:tr>
              <a:tr h="206465">
                <a:tc>
                  <a:txBody>
                    <a:bodyPr/>
                    <a:lstStyle/>
                    <a:p>
                      <a:pPr algn="l" fontAlgn="b"/>
                      <a:r>
                        <a:rPr lang="en-US" sz="1800" b="0" i="0" u="none" strike="noStrike" dirty="0">
                          <a:effectLst/>
                          <a:latin typeface="Montserrat" panose="00000500000000000000" pitchFamily="2" charset="0"/>
                        </a:rPr>
                        <a:t>Property management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4020157"/>
                  </a:ext>
                </a:extLst>
              </a:tr>
              <a:tr h="206465">
                <a:tc>
                  <a:txBody>
                    <a:bodyPr/>
                    <a:lstStyle/>
                    <a:p>
                      <a:pPr algn="l" fontAlgn="b"/>
                      <a:r>
                        <a:rPr lang="en-US" sz="1800" b="0" i="0" u="none" strike="noStrike" dirty="0">
                          <a:effectLst/>
                          <a:latin typeface="Montserrat" panose="00000500000000000000" pitchFamily="2" charset="0"/>
                        </a:rPr>
                        <a:t>Counseling</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03819"/>
                  </a:ext>
                </a:extLst>
              </a:tr>
              <a:tr h="206465">
                <a:tc>
                  <a:txBody>
                    <a:bodyPr/>
                    <a:lstStyle/>
                    <a:p>
                      <a:pPr algn="l" fontAlgn="b"/>
                      <a:r>
                        <a:rPr lang="en-US" sz="1800" b="0" i="0" u="none" strike="noStrike" dirty="0">
                          <a:effectLst/>
                          <a:latin typeface="Montserrat" panose="00000500000000000000" pitchFamily="2" charset="0"/>
                        </a:rPr>
                        <a:t>Land/Development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2873087"/>
                  </a:ext>
                </a:extLst>
              </a:tr>
              <a:tr h="206465">
                <a:tc>
                  <a:txBody>
                    <a:bodyPr/>
                    <a:lstStyle/>
                    <a:p>
                      <a:pPr algn="l" fontAlgn="b"/>
                      <a:r>
                        <a:rPr lang="en-US" sz="1800" b="0" i="0" u="none" strike="noStrike" dirty="0">
                          <a:effectLst/>
                          <a:latin typeface="Montserrat" panose="00000500000000000000" pitchFamily="2" charset="0"/>
                        </a:rPr>
                        <a:t>Other specialties</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8%</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15%</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062698"/>
                  </a:ext>
                </a:extLst>
              </a:tr>
              <a:tr h="206465">
                <a:tc>
                  <a:txBody>
                    <a:bodyPr/>
                    <a:lstStyle/>
                    <a:p>
                      <a:pPr algn="l" fontAlgn="ctr"/>
                      <a:r>
                        <a:rPr lang="en-US" sz="1800" b="1" i="0" u="none" strike="noStrike" dirty="0">
                          <a:solidFill>
                            <a:schemeClr val="bg1"/>
                          </a:solidFill>
                          <a:effectLst/>
                          <a:latin typeface="Montserrat" panose="00000500000000000000" pitchFamily="2" charset="0"/>
                        </a:rPr>
                        <a:t>Main Function</a:t>
                      </a:r>
                    </a:p>
                  </a:txBody>
                  <a:tcPr marL="6165" marR="6165" marT="6165"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ctr" fontAlgn="b"/>
                      <a:endParaRPr lang="en-US" sz="1800" b="0" i="0" u="none" strike="noStrike" dirty="0">
                        <a:effectLst/>
                        <a:latin typeface="Montserrat" panose="00000500000000000000" pitchFamily="2" charset="0"/>
                      </a:endParaRP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tc>
                  <a:txBody>
                    <a:bodyPr/>
                    <a:lstStyle/>
                    <a:p>
                      <a:pPr algn="ctr" fontAlgn="b"/>
                      <a:r>
                        <a:rPr lang="en-US" sz="1800" b="0" i="0" u="none" strike="noStrike" dirty="0">
                          <a:effectLst/>
                          <a:latin typeface="Montserrat" panose="00000500000000000000" pitchFamily="2" charset="0"/>
                        </a:rPr>
                        <a:t> </a:t>
                      </a:r>
                    </a:p>
                  </a:txBody>
                  <a:tcPr marL="6165" marR="6165" marT="6165"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4282"/>
                    </a:solidFill>
                  </a:tcPr>
                </a:tc>
                <a:extLst>
                  <a:ext uri="{0D108BD9-81ED-4DB2-BD59-A6C34878D82A}">
                    <a16:rowId xmlns:a16="http://schemas.microsoft.com/office/drawing/2014/main" val="2204336869"/>
                  </a:ext>
                </a:extLst>
              </a:tr>
              <a:tr h="206465">
                <a:tc>
                  <a:txBody>
                    <a:bodyPr/>
                    <a:lstStyle/>
                    <a:p>
                      <a:pPr algn="l" fontAlgn="b"/>
                      <a:r>
                        <a:rPr lang="en-US" sz="1800" b="0" i="0" u="none" strike="noStrike" dirty="0">
                          <a:effectLst/>
                          <a:latin typeface="Montserrat" panose="00000500000000000000" pitchFamily="2" charset="0"/>
                        </a:rPr>
                        <a:t>Broker-owner (with selling)</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14%</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10%</a:t>
                      </a:r>
                    </a:p>
                  </a:txBody>
                  <a:tcPr marL="6165" marR="6165" marT="6165" marB="0" anchor="b">
                    <a:lnL>
                      <a:noFill/>
                    </a:lnL>
                    <a:lnR>
                      <a:noFill/>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672522"/>
                  </a:ext>
                </a:extLst>
              </a:tr>
              <a:tr h="206465">
                <a:tc>
                  <a:txBody>
                    <a:bodyPr/>
                    <a:lstStyle/>
                    <a:p>
                      <a:pPr algn="l" fontAlgn="b"/>
                      <a:r>
                        <a:rPr lang="en-US" sz="1800" b="0" i="0" u="none" strike="noStrike" dirty="0">
                          <a:effectLst/>
                          <a:latin typeface="Montserrat" panose="00000500000000000000" pitchFamily="2" charset="0"/>
                        </a:rPr>
                        <a:t>Broker-owner (without selling)</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35375529"/>
                  </a:ext>
                </a:extLst>
              </a:tr>
              <a:tr h="206465">
                <a:tc>
                  <a:txBody>
                    <a:bodyPr/>
                    <a:lstStyle/>
                    <a:p>
                      <a:pPr algn="l" fontAlgn="b"/>
                      <a:r>
                        <a:rPr lang="en-US" sz="1800" b="0" i="0" u="none" strike="noStrike" dirty="0">
                          <a:effectLst/>
                          <a:latin typeface="Montserrat" panose="00000500000000000000" pitchFamily="2" charset="0"/>
                        </a:rPr>
                        <a:t>Associate broker</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5%</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10%</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853861"/>
                  </a:ext>
                </a:extLst>
              </a:tr>
              <a:tr h="206465">
                <a:tc>
                  <a:txBody>
                    <a:bodyPr/>
                    <a:lstStyle/>
                    <a:p>
                      <a:pPr algn="l" fontAlgn="b"/>
                      <a:r>
                        <a:rPr lang="en-US" sz="1800" b="0" i="0" u="none" strike="noStrike" dirty="0">
                          <a:effectLst/>
                          <a:latin typeface="Montserrat" panose="00000500000000000000" pitchFamily="2" charset="0"/>
                        </a:rPr>
                        <a:t>Manager</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2%</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9907700"/>
                  </a:ext>
                </a:extLst>
              </a:tr>
              <a:tr h="206465">
                <a:tc>
                  <a:txBody>
                    <a:bodyPr/>
                    <a:lstStyle/>
                    <a:p>
                      <a:pPr algn="l" fontAlgn="b"/>
                      <a:r>
                        <a:rPr lang="en-US" sz="1800" b="0" i="0" u="none" strike="noStrike" dirty="0">
                          <a:effectLst/>
                          <a:latin typeface="Montserrat" panose="00000500000000000000" pitchFamily="2" charset="0"/>
                        </a:rPr>
                        <a:t>Sales agent</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73%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93138"/>
                  </a:ext>
                </a:extLst>
              </a:tr>
              <a:tr h="206465">
                <a:tc>
                  <a:txBody>
                    <a:bodyPr/>
                    <a:lstStyle/>
                    <a:p>
                      <a:pPr algn="l" fontAlgn="b"/>
                      <a:r>
                        <a:rPr lang="en-US" sz="1800" b="0" i="0" u="none" strike="noStrike" dirty="0">
                          <a:effectLst/>
                          <a:latin typeface="Montserrat" panose="00000500000000000000" pitchFamily="2" charset="0"/>
                        </a:rPr>
                        <a:t>Appraiser</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0" i="0" u="none" strike="noStrike" dirty="0">
                          <a:effectLst/>
                          <a:latin typeface="Montserrat" panose="00000500000000000000" pitchFamily="2" charset="0"/>
                        </a:rPr>
                        <a:t>1%</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39159087"/>
                  </a:ext>
                </a:extLst>
              </a:tr>
              <a:tr h="206465">
                <a:tc>
                  <a:txBody>
                    <a:bodyPr/>
                    <a:lstStyle/>
                    <a:p>
                      <a:pPr algn="l" fontAlgn="b"/>
                      <a:r>
                        <a:rPr lang="en-US" sz="1800" b="0" i="0" u="none" strike="noStrike" dirty="0">
                          <a:effectLst/>
                          <a:latin typeface="Montserrat" panose="00000500000000000000" pitchFamily="2" charset="0"/>
                        </a:rPr>
                        <a:t>Other</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4%</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a:effectLst/>
                          <a:latin typeface="Montserrat" panose="00000500000000000000" pitchFamily="2" charset="0"/>
                        </a:rPr>
                        <a:t>3%</a:t>
                      </a:r>
                    </a:p>
                  </a:txBody>
                  <a:tcPr marL="6165" marR="6165" marT="6165" marB="0" anchor="b">
                    <a:lnL>
                      <a:noFill/>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215672"/>
                  </a:ext>
                </a:extLst>
              </a:tr>
            </a:tbl>
          </a:graphicData>
        </a:graphic>
      </p:graphicFrame>
      <p:sp>
        <p:nvSpPr>
          <p:cNvPr id="6" name="Rectangle 5">
            <a:extLst>
              <a:ext uri="{FF2B5EF4-FFF2-40B4-BE49-F238E27FC236}">
                <a16:creationId xmlns:a16="http://schemas.microsoft.com/office/drawing/2014/main" id="{451A3C25-F539-4156-A302-B351F021E22C}"/>
              </a:ext>
            </a:extLst>
          </p:cNvPr>
          <p:cNvSpPr/>
          <p:nvPr/>
        </p:nvSpPr>
        <p:spPr>
          <a:xfrm>
            <a:off x="1334298" y="6255924"/>
            <a:ext cx="1814920" cy="276999"/>
          </a:xfrm>
          <a:prstGeom prst="rect">
            <a:avLst/>
          </a:prstGeom>
        </p:spPr>
        <p:txBody>
          <a:bodyPr wrap="none">
            <a:spAutoFit/>
          </a:bodyPr>
          <a:lstStyle/>
          <a:p>
            <a:r>
              <a:rPr lang="en-US" sz="1200" i="1" dirty="0">
                <a:latin typeface="Montserrat" panose="00000500000000000000" pitchFamily="2" charset="0"/>
              </a:rPr>
              <a:t>* Less than 1 percent </a:t>
            </a:r>
          </a:p>
        </p:txBody>
      </p:sp>
    </p:spTree>
    <p:extLst>
      <p:ext uri="{BB962C8B-B14F-4D97-AF65-F5344CB8AC3E}">
        <p14:creationId xmlns:p14="http://schemas.microsoft.com/office/powerpoint/2010/main" val="3992447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31113</TotalTime>
  <Words>4474</Words>
  <Application>Microsoft Office PowerPoint</Application>
  <PresentationFormat>Widescreen</PresentationFormat>
  <Paragraphs>890</Paragraphs>
  <Slides>38</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Montserrat</vt:lpstr>
      <vt:lpstr>Montserrat Light</vt:lpstr>
      <vt:lpstr>Montserrat Medium</vt:lpstr>
      <vt:lpstr>Montserrat SemiBold</vt:lpstr>
      <vt:lpstr>Montserrat-Italic</vt:lpstr>
      <vt:lpstr>Montserrat-Regular</vt:lpstr>
      <vt:lpstr>Symbol</vt:lpstr>
      <vt:lpstr>Times New Roman</vt:lpstr>
      <vt:lpstr>Office Theme</vt:lpstr>
      <vt:lpstr>2022 Greater Milwaukee Association of REALTORS® Member Profile</vt:lpstr>
      <vt:lpstr>NAR Research Staff</vt:lpstr>
      <vt:lpstr>Table of Contents</vt:lpstr>
      <vt:lpstr>PowerPoint Presentation</vt:lpstr>
      <vt:lpstr>PowerPoint Presentation</vt:lpstr>
      <vt:lpstr>PowerPoint Presentation</vt:lpstr>
      <vt:lpstr>Business Characteristics of REALTORS®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 Race</dc:title>
  <dc:creator>Meredith Dunn</dc:creator>
  <cp:lastModifiedBy>Brandi Snowden</cp:lastModifiedBy>
  <cp:revision>185</cp:revision>
  <dcterms:created xsi:type="dcterms:W3CDTF">2022-01-25T20:08:55Z</dcterms:created>
  <dcterms:modified xsi:type="dcterms:W3CDTF">2022-07-28T18:01:19Z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2021-02-10T00:00:00Z</vt:filetime>
  </property>
  <property fmtid="{D5CDD505-2E9C-101B-9397-08002B2CF9AE}" pid="3" name="Creator">
    <vt:lpwstr>Microsoft® PowerPoint® 2019</vt:lpwstr>
  </property>
  <property fmtid="{D5CDD505-2E9C-101B-9397-08002B2CF9AE}" pid="4" name="LastSaved">
    <vt:filetime>2022-01-25T00:00:00Z</vt:filetime>
  </property>
</Properties>
</file>