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446" r:id="rId1"/>
  </p:sldMasterIdLst>
  <p:notesMasterIdLst>
    <p:notesMasterId r:id="rId30"/>
  </p:notesMasterIdLst>
  <p:handoutMasterIdLst>
    <p:handoutMasterId r:id="rId31"/>
  </p:handoutMasterIdLst>
  <p:sldIdLst>
    <p:sldId id="557" r:id="rId2"/>
    <p:sldId id="1005" r:id="rId3"/>
    <p:sldId id="939" r:id="rId4"/>
    <p:sldId id="1004" r:id="rId5"/>
    <p:sldId id="970" r:id="rId6"/>
    <p:sldId id="994" r:id="rId7"/>
    <p:sldId id="1006" r:id="rId8"/>
    <p:sldId id="1003" r:id="rId9"/>
    <p:sldId id="1007" r:id="rId10"/>
    <p:sldId id="978" r:id="rId11"/>
    <p:sldId id="948" r:id="rId12"/>
    <p:sldId id="968" r:id="rId13"/>
    <p:sldId id="982" r:id="rId14"/>
    <p:sldId id="1015" r:id="rId15"/>
    <p:sldId id="1008" r:id="rId16"/>
    <p:sldId id="1010" r:id="rId17"/>
    <p:sldId id="995" r:id="rId18"/>
    <p:sldId id="983" r:id="rId19"/>
    <p:sldId id="955" r:id="rId20"/>
    <p:sldId id="985" r:id="rId21"/>
    <p:sldId id="1011" r:id="rId22"/>
    <p:sldId id="998" r:id="rId23"/>
    <p:sldId id="1012" r:id="rId24"/>
    <p:sldId id="1013" r:id="rId25"/>
    <p:sldId id="1014" r:id="rId26"/>
    <p:sldId id="960" r:id="rId27"/>
    <p:sldId id="961" r:id="rId28"/>
    <p:sldId id="1017" r:id="rId2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3816" userDrawn="1">
          <p15:clr>
            <a:srgbClr val="A4A3A4"/>
          </p15:clr>
        </p15:guide>
      </p15:sldGuideLst>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initials="M" lastIdx="1" clrIdx="0">
    <p:extLst>
      <p:ext uri="{19B8F6BF-5375-455C-9EA6-DF929625EA0E}">
        <p15:presenceInfo xmlns:p15="http://schemas.microsoft.com/office/powerpoint/2012/main" userId="S-1-5-21-1571048395-447797020-1943935156-11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2F59"/>
    <a:srgbClr val="FFFFFF"/>
    <a:srgbClr val="47D147"/>
    <a:srgbClr val="00FA00"/>
    <a:srgbClr val="FFF30D"/>
    <a:srgbClr val="262626"/>
    <a:srgbClr val="33CC33"/>
    <a:srgbClr val="E4D728"/>
    <a:srgbClr val="5BBE3A"/>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48" autoAdjust="0"/>
    <p:restoredTop sz="96400" autoAdjust="0"/>
  </p:normalViewPr>
  <p:slideViewPr>
    <p:cSldViewPr snapToGrid="0">
      <p:cViewPr varScale="1">
        <p:scale>
          <a:sx n="151" d="100"/>
          <a:sy n="151" d="100"/>
        </p:scale>
        <p:origin x="100" y="112"/>
      </p:cViewPr>
      <p:guideLst>
        <p:guide orient="horz" pos="2736"/>
        <p:guide pos="3816"/>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48" d="100"/>
          <a:sy n="48" d="100"/>
        </p:scale>
        <p:origin x="-2266" y="-82"/>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ke\Dropbox\GMAR\020%20-%20Membership%20Estimates%20.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ike\Dropbox\GMAR\010%20-%20GMAR%20Dashboard%20Fluctuation%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ike\Dropbox\GMAR\010%20-%20GMAR%20Dashboard%20Fluctuation%20Analysi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a:solidFill>
                  <a:sysClr val="windowText" lastClr="000000"/>
                </a:solidFill>
              </a:rPr>
              <a:t>Historical Membership Renewals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'2026 Summary'!$A$5</c:f>
              <c:strCache>
                <c:ptCount val="1"/>
                <c:pt idx="0">
                  <c:v># of Members Billed*</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'2026 Summary'!$C$4:$V$4</c:f>
              <c:strCache>
                <c:ptCount val="20"/>
                <c:pt idx="0">
                  <c:v>FY 2007</c:v>
                </c:pt>
                <c:pt idx="1">
                  <c:v> FY 2008 </c:v>
                </c:pt>
                <c:pt idx="2">
                  <c:v> FY 2009 </c:v>
                </c:pt>
                <c:pt idx="3">
                  <c:v> FY 2010 </c:v>
                </c:pt>
                <c:pt idx="4">
                  <c:v> FY 2011 </c:v>
                </c:pt>
                <c:pt idx="5">
                  <c:v> FY 2012 </c:v>
                </c:pt>
                <c:pt idx="6">
                  <c:v> FY 2013 </c:v>
                </c:pt>
                <c:pt idx="7">
                  <c:v>FY 2014</c:v>
                </c:pt>
                <c:pt idx="8">
                  <c:v>FY 2015t</c:v>
                </c:pt>
                <c:pt idx="9">
                  <c:v>FY 2016</c:v>
                </c:pt>
                <c:pt idx="10">
                  <c:v>FY 2017</c:v>
                </c:pt>
                <c:pt idx="11">
                  <c:v>FY 2018</c:v>
                </c:pt>
                <c:pt idx="12">
                  <c:v>FY 2019</c:v>
                </c:pt>
                <c:pt idx="13">
                  <c:v>FY 2020</c:v>
                </c:pt>
                <c:pt idx="14">
                  <c:v>FY 2021</c:v>
                </c:pt>
                <c:pt idx="15">
                  <c:v>FY 2022</c:v>
                </c:pt>
                <c:pt idx="16">
                  <c:v>FY 2023</c:v>
                </c:pt>
                <c:pt idx="17">
                  <c:v>FY 2024</c:v>
                </c:pt>
                <c:pt idx="18">
                  <c:v>FY 2025</c:v>
                </c:pt>
                <c:pt idx="19">
                  <c:v>FY 2026</c:v>
                </c:pt>
              </c:strCache>
            </c:strRef>
          </c:cat>
          <c:val>
            <c:numRef>
              <c:f>'2026 Summary'!$C$5:$V$5</c:f>
              <c:numCache>
                <c:formatCode>_(* #,##0_);_(* \(#,##0\);_(* "-"??_);_(@_)</c:formatCode>
                <c:ptCount val="20"/>
                <c:pt idx="0">
                  <c:v>5186</c:v>
                </c:pt>
                <c:pt idx="1">
                  <c:v>5123</c:v>
                </c:pt>
                <c:pt idx="2">
                  <c:v>4691</c:v>
                </c:pt>
                <c:pt idx="3">
                  <c:v>4138</c:v>
                </c:pt>
                <c:pt idx="4">
                  <c:v>3889</c:v>
                </c:pt>
                <c:pt idx="5">
                  <c:v>3552</c:v>
                </c:pt>
                <c:pt idx="6">
                  <c:v>3485</c:v>
                </c:pt>
                <c:pt idx="7">
                  <c:v>3595</c:v>
                </c:pt>
                <c:pt idx="8">
                  <c:v>4023</c:v>
                </c:pt>
                <c:pt idx="9">
                  <c:v>3989</c:v>
                </c:pt>
                <c:pt idx="10">
                  <c:v>4214</c:v>
                </c:pt>
                <c:pt idx="11">
                  <c:v>4405</c:v>
                </c:pt>
                <c:pt idx="12">
                  <c:v>4748</c:v>
                </c:pt>
                <c:pt idx="13">
                  <c:v>4771</c:v>
                </c:pt>
                <c:pt idx="14">
                  <c:v>4814</c:v>
                </c:pt>
                <c:pt idx="15">
                  <c:v>5322</c:v>
                </c:pt>
                <c:pt idx="16">
                  <c:v>5556</c:v>
                </c:pt>
                <c:pt idx="17">
                  <c:v>5362</c:v>
                </c:pt>
                <c:pt idx="18">
                  <c:v>5195</c:v>
                </c:pt>
                <c:pt idx="19">
                  <c:v>5110</c:v>
                </c:pt>
              </c:numCache>
            </c:numRef>
          </c:val>
          <c:smooth val="0"/>
          <c:extLst>
            <c:ext xmlns:c16="http://schemas.microsoft.com/office/drawing/2014/chart" uri="{C3380CC4-5D6E-409C-BE32-E72D297353CC}">
              <c16:uniqueId val="{00000000-A68F-4B27-866C-F5F4D930DCB3}"/>
            </c:ext>
          </c:extLst>
        </c:ser>
        <c:ser>
          <c:idx val="1"/>
          <c:order val="1"/>
          <c:tx>
            <c:strRef>
              <c:f>'2026 Summary'!$A$20</c:f>
              <c:strCache>
                <c:ptCount val="1"/>
                <c:pt idx="0">
                  <c:v># of Members Who Renewed</c:v>
                </c:pt>
              </c:strCache>
            </c:strRef>
          </c:tx>
          <c:spPr>
            <a:ln w="28575" cap="rnd">
              <a:solidFill>
                <a:srgbClr val="C00000"/>
              </a:solidFill>
              <a:round/>
            </a:ln>
            <a:effectLst/>
          </c:spPr>
          <c:marker>
            <c:symbol val="circle"/>
            <c:size val="7"/>
            <c:spPr>
              <a:solidFill>
                <a:srgbClr val="C00000"/>
              </a:solidFill>
              <a:ln w="9525">
                <a:solidFill>
                  <a:srgbClr val="C00000"/>
                </a:solidFill>
              </a:ln>
              <a:effectLst/>
            </c:spPr>
          </c:marker>
          <c:dLbls>
            <c:dLbl>
              <c:idx val="19"/>
              <c:spPr>
                <a:solidFill>
                  <a:srgbClr val="FFFF00"/>
                </a:solid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extLst>
                <c:ext xmlns:c16="http://schemas.microsoft.com/office/drawing/2014/chart" uri="{C3380CC4-5D6E-409C-BE32-E72D297353CC}">
                  <c16:uniqueId val="{00000001-A68F-4B27-866C-F5F4D930DCB3}"/>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'2026 Summary'!$C$4:$V$4</c:f>
              <c:strCache>
                <c:ptCount val="20"/>
                <c:pt idx="0">
                  <c:v>FY 2007</c:v>
                </c:pt>
                <c:pt idx="1">
                  <c:v> FY 2008 </c:v>
                </c:pt>
                <c:pt idx="2">
                  <c:v> FY 2009 </c:v>
                </c:pt>
                <c:pt idx="3">
                  <c:v> FY 2010 </c:v>
                </c:pt>
                <c:pt idx="4">
                  <c:v> FY 2011 </c:v>
                </c:pt>
                <c:pt idx="5">
                  <c:v> FY 2012 </c:v>
                </c:pt>
                <c:pt idx="6">
                  <c:v> FY 2013 </c:v>
                </c:pt>
                <c:pt idx="7">
                  <c:v>FY 2014</c:v>
                </c:pt>
                <c:pt idx="8">
                  <c:v>FY 2015t</c:v>
                </c:pt>
                <c:pt idx="9">
                  <c:v>FY 2016</c:v>
                </c:pt>
                <c:pt idx="10">
                  <c:v>FY 2017</c:v>
                </c:pt>
                <c:pt idx="11">
                  <c:v>FY 2018</c:v>
                </c:pt>
                <c:pt idx="12">
                  <c:v>FY 2019</c:v>
                </c:pt>
                <c:pt idx="13">
                  <c:v>FY 2020</c:v>
                </c:pt>
                <c:pt idx="14">
                  <c:v>FY 2021</c:v>
                </c:pt>
                <c:pt idx="15">
                  <c:v>FY 2022</c:v>
                </c:pt>
                <c:pt idx="16">
                  <c:v>FY 2023</c:v>
                </c:pt>
                <c:pt idx="17">
                  <c:v>FY 2024</c:v>
                </c:pt>
                <c:pt idx="18">
                  <c:v>FY 2025</c:v>
                </c:pt>
                <c:pt idx="19">
                  <c:v>FY 2026</c:v>
                </c:pt>
              </c:strCache>
            </c:strRef>
          </c:cat>
          <c:val>
            <c:numRef>
              <c:f>'2026 Summary'!$C$20:$V$20</c:f>
              <c:numCache>
                <c:formatCode>_(* #,##0_);_(* \(#,##0\);_(* "-"??_);_(@_)</c:formatCode>
                <c:ptCount val="20"/>
                <c:pt idx="0">
                  <c:v>4500</c:v>
                </c:pt>
                <c:pt idx="1">
                  <c:v>4310</c:v>
                </c:pt>
                <c:pt idx="2">
                  <c:v>3781</c:v>
                </c:pt>
                <c:pt idx="3">
                  <c:v>3534</c:v>
                </c:pt>
                <c:pt idx="4">
                  <c:v>3319</c:v>
                </c:pt>
                <c:pt idx="5">
                  <c:v>3109</c:v>
                </c:pt>
                <c:pt idx="6">
                  <c:v>3195</c:v>
                </c:pt>
                <c:pt idx="7">
                  <c:v>3202</c:v>
                </c:pt>
                <c:pt idx="8">
                  <c:v>3506</c:v>
                </c:pt>
                <c:pt idx="9">
                  <c:v>3662</c:v>
                </c:pt>
                <c:pt idx="10">
                  <c:v>3866</c:v>
                </c:pt>
                <c:pt idx="11">
                  <c:v>4134</c:v>
                </c:pt>
                <c:pt idx="12">
                  <c:v>4163</c:v>
                </c:pt>
                <c:pt idx="13">
                  <c:v>4378</c:v>
                </c:pt>
                <c:pt idx="14">
                  <c:v>4630</c:v>
                </c:pt>
                <c:pt idx="15">
                  <c:v>5037</c:v>
                </c:pt>
                <c:pt idx="16">
                  <c:v>5042</c:v>
                </c:pt>
                <c:pt idx="17">
                  <c:v>4784</c:v>
                </c:pt>
                <c:pt idx="18">
                  <c:v>4558</c:v>
                </c:pt>
                <c:pt idx="19">
                  <c:v>4619</c:v>
                </c:pt>
              </c:numCache>
            </c:numRef>
          </c:val>
          <c:smooth val="0"/>
          <c:extLst>
            <c:ext xmlns:c16="http://schemas.microsoft.com/office/drawing/2014/chart" uri="{C3380CC4-5D6E-409C-BE32-E72D297353CC}">
              <c16:uniqueId val="{00000002-A68F-4B27-866C-F5F4D930DCB3}"/>
            </c:ext>
          </c:extLst>
        </c:ser>
        <c:dLbls>
          <c:showLegendKey val="0"/>
          <c:showVal val="0"/>
          <c:showCatName val="0"/>
          <c:showSerName val="0"/>
          <c:showPercent val="0"/>
          <c:showBubbleSize val="0"/>
        </c:dLbls>
        <c:marker val="1"/>
        <c:smooth val="0"/>
        <c:axId val="1239791487"/>
        <c:axId val="1239786911"/>
      </c:lineChart>
      <c:catAx>
        <c:axId val="12397914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9786911"/>
        <c:crosses val="autoZero"/>
        <c:auto val="1"/>
        <c:lblAlgn val="ctr"/>
        <c:lblOffset val="100"/>
        <c:noMultiLvlLbl val="0"/>
      </c:catAx>
      <c:valAx>
        <c:axId val="1239786911"/>
        <c:scaling>
          <c:orientation val="minMax"/>
          <c:max val="5575"/>
          <c:min val="2575"/>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en-US"/>
          </a:p>
        </c:txPr>
        <c:crossAx val="12397914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2000"/>
              <a:t>Membership Net Income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lineChart>
        <c:grouping val="standard"/>
        <c:varyColors val="0"/>
        <c:ser>
          <c:idx val="1"/>
          <c:order val="1"/>
          <c:tx>
            <c:strRef>
              <c:f>'Statement of Activities'!$A$165</c:f>
              <c:strCache>
                <c:ptCount val="1"/>
                <c:pt idx="0">
                  <c:v>Membership Income</c:v>
                </c:pt>
              </c:strCache>
            </c:strRef>
          </c:tx>
          <c:spPr>
            <a:ln w="63500" cap="rnd">
              <a:solidFill>
                <a:schemeClr val="accent2"/>
              </a:solidFill>
              <a:round/>
            </a:ln>
            <a:effectLst/>
          </c:spPr>
          <c:marker>
            <c:symbol val="circle"/>
            <c:size val="5"/>
            <c:spPr>
              <a:solidFill>
                <a:schemeClr val="bg1"/>
              </a:solidFill>
              <a:ln w="9525">
                <a:solidFill>
                  <a:schemeClr val="accent2"/>
                </a:solidFill>
              </a:ln>
              <a:effectLst/>
            </c:spPr>
          </c:marker>
          <c:dLbls>
            <c:dLbl>
              <c:idx val="18"/>
              <c:layout>
                <c:manualLayout>
                  <c:x val="-2.4786745406824146E-2"/>
                  <c:y val="-0.1001339676290463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268-40F7-9F4E-290AC316E243}"/>
                </c:ext>
              </c:extLst>
            </c:dLbl>
            <c:spPr>
              <a:noFill/>
              <a:ln>
                <a:noFill/>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('Statement of Activities'!$C$159,'Statement of Activities'!$E$159,'Statement of Activities'!$G$159,'Statement of Activities'!$I$159,'Statement of Activities'!$K$159,'Statement of Activities'!$M$159,'Statement of Activities'!$O$159,'Statement of Activities'!$Q$159,'Statement of Activities'!$S$159,'Statement of Activities'!$U$159,'Statement of Activities'!$W$159,'Statement of Activities'!$Y$159,'Statement of Activities'!$AA$159,'Statement of Activities'!$AC$159,'Statement of Activities'!$AE$159,'Statement of Activities'!$AG$159,'Statement of Activities'!$AI$159,'Statement of Activities'!$AK$159,'Statement of Activities'!$AM$159,'Statement of Activities'!$AO$159)</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extLst/>
            </c:numRef>
          </c:cat>
          <c:val>
            <c:numRef>
              <c:f>('Statement of Activities'!$C$165,'Statement of Activities'!$E$165,'Statement of Activities'!$G$165,'Statement of Activities'!$I$165,'Statement of Activities'!$K$165,'Statement of Activities'!$M$165,'Statement of Activities'!$O$165,'Statement of Activities'!$Q$165,'Statement of Activities'!$S$165,'Statement of Activities'!$U$165,'Statement of Activities'!$W$165,'Statement of Activities'!$Y$165,'Statement of Activities'!$AA$165,'Statement of Activities'!$AC$165,'Statement of Activities'!$AE$165,'Statement of Activities'!$AG$165,'Statement of Activities'!$AI$165,'Statement of Activities'!$AK$165,'Statement of Activities'!$AM$165,'Statement of Activities'!$AO$165)</c:f>
              <c:numCache>
                <c:formatCode>_(* #,##0_);_(* \(#,##0\);_(* "-"??_);_(@_)</c:formatCode>
                <c:ptCount val="20"/>
                <c:pt idx="0">
                  <c:v>818326.37</c:v>
                </c:pt>
                <c:pt idx="1">
                  <c:v>703299.67999999993</c:v>
                </c:pt>
                <c:pt idx="2">
                  <c:v>664783.06000000006</c:v>
                </c:pt>
                <c:pt idx="3">
                  <c:v>598840.46000000008</c:v>
                </c:pt>
                <c:pt idx="4">
                  <c:v>657300.36</c:v>
                </c:pt>
                <c:pt idx="5">
                  <c:v>591698.5</c:v>
                </c:pt>
                <c:pt idx="6">
                  <c:v>594982.34</c:v>
                </c:pt>
                <c:pt idx="7">
                  <c:v>633309.07000000007</c:v>
                </c:pt>
                <c:pt idx="8">
                  <c:v>709210.09000000008</c:v>
                </c:pt>
                <c:pt idx="9">
                  <c:v>727089.07000000007</c:v>
                </c:pt>
                <c:pt idx="10">
                  <c:v>791207.26</c:v>
                </c:pt>
                <c:pt idx="11">
                  <c:v>819651.89</c:v>
                </c:pt>
                <c:pt idx="12">
                  <c:v>750898.21</c:v>
                </c:pt>
                <c:pt idx="13">
                  <c:v>1245770.8699999999</c:v>
                </c:pt>
                <c:pt idx="14">
                  <c:v>1154365.9000000001</c:v>
                </c:pt>
                <c:pt idx="15">
                  <c:v>1362537.2799999998</c:v>
                </c:pt>
                <c:pt idx="16">
                  <c:v>1485288.5299999998</c:v>
                </c:pt>
                <c:pt idx="17">
                  <c:v>1411438.1400000001</c:v>
                </c:pt>
                <c:pt idx="18">
                  <c:v>1385727.6799999997</c:v>
                </c:pt>
                <c:pt idx="19">
                  <c:v>1661702.8400000003</c:v>
                </c:pt>
              </c:numCache>
              <c:extLst/>
            </c:numRef>
          </c:val>
          <c:smooth val="0"/>
          <c:extLst>
            <c:ext xmlns:c16="http://schemas.microsoft.com/office/drawing/2014/chart" uri="{C3380CC4-5D6E-409C-BE32-E72D297353CC}">
              <c16:uniqueId val="{00000001-B268-40F7-9F4E-290AC316E243}"/>
            </c:ext>
          </c:extLst>
        </c:ser>
        <c:dLbls>
          <c:showLegendKey val="0"/>
          <c:showVal val="0"/>
          <c:showCatName val="0"/>
          <c:showSerName val="0"/>
          <c:showPercent val="0"/>
          <c:showBubbleSize val="0"/>
        </c:dLbls>
        <c:marker val="1"/>
        <c:smooth val="0"/>
        <c:axId val="198660144"/>
        <c:axId val="198644664"/>
        <c:extLst>
          <c:ext xmlns:c15="http://schemas.microsoft.com/office/drawing/2012/chart" uri="{02D57815-91ED-43cb-92C2-25804820EDAC}">
            <c15:filteredLineSeries>
              <c15:ser>
                <c:idx val="0"/>
                <c:order val="0"/>
                <c:tx>
                  <c:strRef>
                    <c:extLst>
                      <c:ext uri="{02D57815-91ED-43cb-92C2-25804820EDAC}">
                        <c15:formulaRef>
                          <c15:sqref>'Statement of Activities'!$A$159</c15:sqref>
                        </c15:formulaRef>
                      </c:ext>
                    </c:extLst>
                    <c:strCache>
                      <c:ptCount val="1"/>
                      <c:pt idx="0">
                        <c:v>Income Statement </c:v>
                      </c:pt>
                    </c:strCache>
                  </c:strRef>
                </c:tx>
                <c:spPr>
                  <a:ln w="63500" cap="rnd">
                    <a:solidFill>
                      <a:schemeClr val="accent1"/>
                    </a:solidFill>
                    <a:round/>
                  </a:ln>
                  <a:effectLst/>
                </c:spPr>
                <c:marker>
                  <c:symbol val="circle"/>
                  <c:size val="5"/>
                  <c:spPr>
                    <a:solidFill>
                      <a:schemeClr val="bg1"/>
                    </a:solidFill>
                    <a:ln w="9525">
                      <a:solidFill>
                        <a:schemeClr val="accent1"/>
                      </a:solidFill>
                    </a:ln>
                    <a:effectLst/>
                  </c:spPr>
                </c:marker>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('Statement of Activities'!$C$159,'Statement of Activities'!$E$159,'Statement of Activities'!$G$159,'Statement of Activities'!$I$159,'Statement of Activities'!$K$159,'Statement of Activities'!$M$159,'Statement of Activities'!$O$159,'Statement of Activities'!$Q$159,'Statement of Activities'!$S$159,'Statement of Activities'!$U$159,'Statement of Activities'!$W$159,'Statement of Activities'!$Y$159,'Statement of Activities'!$AA$159,'Statement of Activities'!$AC$159,'Statement of Activities'!$AE$159,'Statement of Activities'!$AG$159,'Statement of Activities'!$AI$159,'Statement of Activities'!$AK$159,'Statement of Activities'!$AM$159,'Statement of Activities'!$AO$159)</c15:sqref>
                        </c15:formulaRef>
                      </c:ext>
                    </c:extLst>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numRef>
                </c:cat>
                <c:val>
                  <c:numRef>
                    <c:extLst>
                      <c:ext uri="{02D57815-91ED-43cb-92C2-25804820EDAC}">
                        <c15:formulaRef>
                          <c15:sqref>('Statement of Activities'!$C$159,'Statement of Activities'!$E$159,'Statement of Activities'!$G$159,'Statement of Activities'!$I$159,'Statement of Activities'!$K$159,'Statement of Activities'!$M$159,'Statement of Activities'!$O$159,'Statement of Activities'!$Q$159,'Statement of Activities'!$S$159,'Statement of Activities'!$U$159,'Statement of Activities'!$W$159,'Statement of Activities'!$Y$159,'Statement of Activities'!$AA$159,'Statement of Activities'!$AC$159,'Statement of Activities'!$AE$159,'Statement of Activities'!$AG$159,'Statement of Activities'!$AI$159,'Statement of Activities'!$AK$159)</c15:sqref>
                        </c15:formulaRef>
                      </c:ext>
                    </c:extLst>
                    <c:numCache>
                      <c:formatCode>General</c:formatCode>
                      <c:ptCount val="18"/>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numCache>
                  </c:numRef>
                </c:val>
                <c:smooth val="0"/>
                <c:extLst>
                  <c:ext xmlns:c16="http://schemas.microsoft.com/office/drawing/2014/chart" uri="{C3380CC4-5D6E-409C-BE32-E72D297353CC}">
                    <c16:uniqueId val="{00000002-B268-40F7-9F4E-290AC316E243}"/>
                  </c:ext>
                </c:extLst>
              </c15:ser>
            </c15:filteredLineSeries>
          </c:ext>
        </c:extLst>
      </c:lineChart>
      <c:catAx>
        <c:axId val="198660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8644664"/>
        <c:crosses val="autoZero"/>
        <c:auto val="1"/>
        <c:lblAlgn val="ctr"/>
        <c:lblOffset val="100"/>
        <c:noMultiLvlLbl val="0"/>
      </c:catAx>
      <c:valAx>
        <c:axId val="198644664"/>
        <c:scaling>
          <c:orientation val="minMax"/>
          <c:min val="55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198660144"/>
        <c:crosses val="autoZero"/>
        <c:crossBetween val="between"/>
        <c:majorUnit val="100000"/>
        <c:minorUnit val="20000"/>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2000"/>
              <a:t>HGS Net Income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0860911407813154"/>
          <c:y val="0.21800925925925929"/>
          <c:w val="0.86482083761268969"/>
          <c:h val="0.67459135316418772"/>
        </c:manualLayout>
      </c:layout>
      <c:lineChart>
        <c:grouping val="standard"/>
        <c:varyColors val="0"/>
        <c:ser>
          <c:idx val="0"/>
          <c:order val="0"/>
          <c:tx>
            <c:strRef>
              <c:f>'Statement of Activities'!$A$167</c:f>
              <c:strCache>
                <c:ptCount val="1"/>
                <c:pt idx="0">
                  <c:v>HGS Net Income</c:v>
                </c:pt>
              </c:strCache>
            </c:strRef>
          </c:tx>
          <c:spPr>
            <a:ln w="63500" cap="rnd">
              <a:solidFill>
                <a:schemeClr val="accent1"/>
              </a:solidFill>
              <a:round/>
            </a:ln>
            <a:effectLst/>
          </c:spPr>
          <c:marker>
            <c:symbol val="circle"/>
            <c:size val="5"/>
            <c:spPr>
              <a:solidFill>
                <a:schemeClr val="bg1"/>
              </a:solidFill>
              <a:ln w="9525">
                <a:solidFill>
                  <a:schemeClr val="accent1"/>
                </a:solidFill>
              </a:ln>
              <a:effectLst/>
            </c:spPr>
          </c:marker>
          <c:dLbls>
            <c:dLbl>
              <c:idx val="14"/>
              <c:layout>
                <c:manualLayout>
                  <c:x val="-7.3653429190916359E-2"/>
                  <c:y val="-2.8009259259259345E-2"/>
                </c:manualLayout>
              </c:layout>
              <c:spPr>
                <a:noFill/>
                <a:ln>
                  <a:noFill/>
                </a:ln>
                <a:effectLst/>
              </c:spPr>
              <c:txPr>
                <a:bodyPr rot="-5400000" spcFirstLastPara="1" vertOverflow="ellipsis" wrap="square" anchor="ctr" anchorCtr="1"/>
                <a:lstStyle/>
                <a:p>
                  <a:pPr>
                    <a:defRPr sz="900" b="0" i="0" u="none" strike="noStrike" kern="1200" baseline="0">
                      <a:solidFill>
                        <a:srgbClr val="FF0000"/>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319-4D7F-B367-23E85F728DAB}"/>
                </c:ext>
              </c:extLst>
            </c:dLbl>
            <c:dLbl>
              <c:idx val="15"/>
              <c:tx>
                <c:rich>
                  <a:bodyPr/>
                  <a:lstStyle/>
                  <a:p>
                    <a:fld id="{2F27CF2B-35DA-450B-8800-1F76B7AC9B11}" type="VALUE">
                      <a:rPr lang="en-US">
                        <a:solidFill>
                          <a:srgbClr val="FF0000"/>
                        </a:solidFill>
                      </a:rPr>
                      <a:pPr/>
                      <a:t>[VALUE]</a:t>
                    </a:fld>
                    <a:endParaRPr lang="en-US"/>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319-4D7F-B367-23E85F728DAB}"/>
                </c:ext>
              </c:extLst>
            </c:dLbl>
            <c:spPr>
              <a:noFill/>
              <a:ln>
                <a:noFill/>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('Statement of Activities'!$C$159,'Statement of Activities'!$E$159,'Statement of Activities'!$G$159,'Statement of Activities'!$I$159,'Statement of Activities'!$K$159,'Statement of Activities'!$M$159,'Statement of Activities'!$O$159,'Statement of Activities'!$Q$159,'Statement of Activities'!$S$159,'Statement of Activities'!$U$159,'Statement of Activities'!$W$159,'Statement of Activities'!$Y$159,'Statement of Activities'!$AA$159,'Statement of Activities'!$AC$159,'Statement of Activities'!$AE$159,'Statement of Activities'!$AG$159,'Statement of Activities'!$AI$159,'Statement of Activities'!$AK$159,'Statement of Activities'!$AM$159,'Statement of Activities'!$AO$159)</c:f>
              <c:numCache>
                <c:formatCode>General</c:formatCod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pt idx="19">
                  <c:v>2025</c:v>
                </c:pt>
              </c:numCache>
              <c:extLst/>
            </c:numRef>
          </c:cat>
          <c:val>
            <c:numRef>
              <c:f>('Statement of Activities'!$C$167,'Statement of Activities'!$E$167,'Statement of Activities'!$G$167,'Statement of Activities'!$I$167,'Statement of Activities'!$K$167,'Statement of Activities'!$M$167,'Statement of Activities'!$O$167,'Statement of Activities'!$Q$167,'Statement of Activities'!$S$167,'Statement of Activities'!$U$167,'Statement of Activities'!$W$167,'Statement of Activities'!$Y$167,'Statement of Activities'!$AA$167,'Statement of Activities'!$AC$167,'Statement of Activities'!$AE$167,'Statement of Activities'!$AG$167,'Statement of Activities'!$AI$167,'Statement of Activities'!$AK$167,'Statement of Activities'!$AM$167,'Statement of Activities'!$AO$167)</c:f>
              <c:numCache>
                <c:formatCode>_(* #,##0_);_(* \(#,##0\);_(* "-"??_);_(@_)</c:formatCode>
                <c:ptCount val="20"/>
                <c:pt idx="0">
                  <c:v>274557.57000000007</c:v>
                </c:pt>
                <c:pt idx="1">
                  <c:v>315028.90000000002</c:v>
                </c:pt>
                <c:pt idx="2">
                  <c:v>264455.27000000014</c:v>
                </c:pt>
                <c:pt idx="3">
                  <c:v>304539.26000000013</c:v>
                </c:pt>
                <c:pt idx="4">
                  <c:v>309790.42999999993</c:v>
                </c:pt>
                <c:pt idx="5">
                  <c:v>318626.46999999974</c:v>
                </c:pt>
                <c:pt idx="6">
                  <c:v>326223.98999999987</c:v>
                </c:pt>
                <c:pt idx="7">
                  <c:v>238263.06999999983</c:v>
                </c:pt>
                <c:pt idx="8">
                  <c:v>283147.67999999982</c:v>
                </c:pt>
                <c:pt idx="9">
                  <c:v>256729.1999999996</c:v>
                </c:pt>
                <c:pt idx="10">
                  <c:v>300924.43999999948</c:v>
                </c:pt>
                <c:pt idx="11">
                  <c:v>312554.24999999988</c:v>
                </c:pt>
                <c:pt idx="12">
                  <c:v>304471.71999999962</c:v>
                </c:pt>
                <c:pt idx="13">
                  <c:v>349944.41999999958</c:v>
                </c:pt>
                <c:pt idx="14">
                  <c:v>-105811.70000000001</c:v>
                </c:pt>
                <c:pt idx="15">
                  <c:v>-4668.549999999952</c:v>
                </c:pt>
                <c:pt idx="16">
                  <c:v>186145.75</c:v>
                </c:pt>
                <c:pt idx="17">
                  <c:v>214325.97000000003</c:v>
                </c:pt>
                <c:pt idx="18">
                  <c:v>324593.33999999997</c:v>
                </c:pt>
                <c:pt idx="19">
                  <c:v>281510.70999999973</c:v>
                </c:pt>
              </c:numCache>
              <c:extLst/>
            </c:numRef>
          </c:val>
          <c:smooth val="0"/>
          <c:extLst>
            <c:ext xmlns:c16="http://schemas.microsoft.com/office/drawing/2014/chart" uri="{C3380CC4-5D6E-409C-BE32-E72D297353CC}">
              <c16:uniqueId val="{00000002-5319-4D7F-B367-23E85F728DAB}"/>
            </c:ext>
          </c:extLst>
        </c:ser>
        <c:dLbls>
          <c:showLegendKey val="0"/>
          <c:showVal val="0"/>
          <c:showCatName val="0"/>
          <c:showSerName val="0"/>
          <c:showPercent val="0"/>
          <c:showBubbleSize val="0"/>
        </c:dLbls>
        <c:marker val="1"/>
        <c:smooth val="0"/>
        <c:axId val="485259632"/>
        <c:axId val="485259240"/>
      </c:lineChart>
      <c:catAx>
        <c:axId val="48525963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485259240"/>
        <c:crosses val="autoZero"/>
        <c:auto val="1"/>
        <c:lblAlgn val="ctr"/>
        <c:lblOffset val="100"/>
        <c:noMultiLvlLbl val="0"/>
      </c:catAx>
      <c:valAx>
        <c:axId val="485259240"/>
        <c:scaling>
          <c:orientation val="minMax"/>
          <c:max val="40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852596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49" tIns="46577" rIns="93149" bIns="46577" rtlCol="0"/>
          <a:lstStyle>
            <a:lvl1pPr algn="l">
              <a:defRPr sz="1200"/>
            </a:lvl1pPr>
          </a:lstStyle>
          <a:p>
            <a:endParaRPr lang="en-US" dirty="0"/>
          </a:p>
        </p:txBody>
      </p:sp>
      <p:sp>
        <p:nvSpPr>
          <p:cNvPr id="3" name="Date Placeholder 2"/>
          <p:cNvSpPr>
            <a:spLocks noGrp="1"/>
          </p:cNvSpPr>
          <p:nvPr>
            <p:ph type="dt" sz="quarter" idx="1"/>
          </p:nvPr>
        </p:nvSpPr>
        <p:spPr>
          <a:xfrm>
            <a:off x="3970940" y="0"/>
            <a:ext cx="3037840" cy="466434"/>
          </a:xfrm>
          <a:prstGeom prst="rect">
            <a:avLst/>
          </a:prstGeom>
        </p:spPr>
        <p:txBody>
          <a:bodyPr vert="horz" lIns="93149" tIns="46577" rIns="93149" bIns="46577" rtlCol="0"/>
          <a:lstStyle>
            <a:lvl1pPr algn="r">
              <a:defRPr sz="1200"/>
            </a:lvl1pPr>
          </a:lstStyle>
          <a:p>
            <a:fld id="{81AEBE72-CF21-468A-B257-B5D51528D9B6}" type="datetimeFigureOut">
              <a:rPr lang="en-US" smtClean="0"/>
              <a:t>1/13/2026</a:t>
            </a:fld>
            <a:endParaRPr lang="en-US" dirty="0"/>
          </a:p>
        </p:txBody>
      </p:sp>
      <p:sp>
        <p:nvSpPr>
          <p:cNvPr id="4" name="Footer Placeholder 3"/>
          <p:cNvSpPr>
            <a:spLocks noGrp="1"/>
          </p:cNvSpPr>
          <p:nvPr>
            <p:ph type="ftr" sz="quarter" idx="2"/>
          </p:nvPr>
        </p:nvSpPr>
        <p:spPr>
          <a:xfrm>
            <a:off x="0" y="8829969"/>
            <a:ext cx="3037840" cy="466433"/>
          </a:xfrm>
          <a:prstGeom prst="rect">
            <a:avLst/>
          </a:prstGeom>
        </p:spPr>
        <p:txBody>
          <a:bodyPr vert="horz" lIns="93149" tIns="46577" rIns="93149" bIns="46577"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9"/>
            <a:ext cx="3037840" cy="466433"/>
          </a:xfrm>
          <a:prstGeom prst="rect">
            <a:avLst/>
          </a:prstGeom>
        </p:spPr>
        <p:txBody>
          <a:bodyPr vert="horz" lIns="93149" tIns="46577" rIns="93149" bIns="46577" rtlCol="0" anchor="b"/>
          <a:lstStyle>
            <a:lvl1pPr algn="r">
              <a:defRPr sz="1200"/>
            </a:lvl1pPr>
          </a:lstStyle>
          <a:p>
            <a:fld id="{B1A90326-3C98-471F-BCA9-08F6BF3FCFE5}" type="slidenum">
              <a:rPr lang="en-US" smtClean="0"/>
              <a:t>‹#›</a:t>
            </a:fld>
            <a:endParaRPr lang="en-US" dirty="0"/>
          </a:p>
        </p:txBody>
      </p:sp>
    </p:spTree>
    <p:extLst>
      <p:ext uri="{BB962C8B-B14F-4D97-AF65-F5344CB8AC3E}">
        <p14:creationId xmlns:p14="http://schemas.microsoft.com/office/powerpoint/2010/main" val="2575927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475" cy="466725"/>
          </a:xfrm>
          <a:prstGeom prst="rect">
            <a:avLst/>
          </a:prstGeom>
        </p:spPr>
        <p:txBody>
          <a:bodyPr vert="horz" lIns="91413" tIns="45708" rIns="91413" bIns="45708" rtlCol="0"/>
          <a:lstStyle>
            <a:lvl1pPr algn="l">
              <a:defRPr sz="1200"/>
            </a:lvl1pPr>
          </a:lstStyle>
          <a:p>
            <a:endParaRPr lang="en-US" dirty="0"/>
          </a:p>
        </p:txBody>
      </p:sp>
      <p:sp>
        <p:nvSpPr>
          <p:cNvPr id="3" name="Date Placeholder 2"/>
          <p:cNvSpPr>
            <a:spLocks noGrp="1"/>
          </p:cNvSpPr>
          <p:nvPr>
            <p:ph type="dt" idx="1"/>
          </p:nvPr>
        </p:nvSpPr>
        <p:spPr>
          <a:xfrm>
            <a:off x="3970340" y="0"/>
            <a:ext cx="3038475" cy="466725"/>
          </a:xfrm>
          <a:prstGeom prst="rect">
            <a:avLst/>
          </a:prstGeom>
        </p:spPr>
        <p:txBody>
          <a:bodyPr vert="horz" lIns="91413" tIns="45708" rIns="91413" bIns="45708" rtlCol="0"/>
          <a:lstStyle>
            <a:lvl1pPr algn="r">
              <a:defRPr sz="1200"/>
            </a:lvl1pPr>
          </a:lstStyle>
          <a:p>
            <a:fld id="{11914154-4FFC-420B-AA3C-FC2AD5AFD1DF}" type="datetimeFigureOut">
              <a:rPr lang="en-US" smtClean="0"/>
              <a:t>1/13/2026</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13" tIns="45708" rIns="91413" bIns="45708" rtlCol="0" anchor="ctr"/>
          <a:lstStyle/>
          <a:p>
            <a:endParaRPr lang="en-US" dirty="0"/>
          </a:p>
        </p:txBody>
      </p:sp>
      <p:sp>
        <p:nvSpPr>
          <p:cNvPr id="5" name="Notes Placeholder 4"/>
          <p:cNvSpPr>
            <a:spLocks noGrp="1"/>
          </p:cNvSpPr>
          <p:nvPr>
            <p:ph type="body" sz="quarter" idx="3"/>
          </p:nvPr>
        </p:nvSpPr>
        <p:spPr>
          <a:xfrm>
            <a:off x="701675" y="4473577"/>
            <a:ext cx="5607050" cy="3660775"/>
          </a:xfrm>
          <a:prstGeom prst="rect">
            <a:avLst/>
          </a:prstGeom>
        </p:spPr>
        <p:txBody>
          <a:bodyPr vert="horz" lIns="91413" tIns="45708" rIns="91413" bIns="457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677"/>
            <a:ext cx="3038475" cy="466725"/>
          </a:xfrm>
          <a:prstGeom prst="rect">
            <a:avLst/>
          </a:prstGeom>
        </p:spPr>
        <p:txBody>
          <a:bodyPr vert="horz" lIns="91413" tIns="45708" rIns="91413" bIns="457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40" y="8829677"/>
            <a:ext cx="3038475" cy="466725"/>
          </a:xfrm>
          <a:prstGeom prst="rect">
            <a:avLst/>
          </a:prstGeom>
        </p:spPr>
        <p:txBody>
          <a:bodyPr vert="horz" lIns="91413" tIns="45708" rIns="91413" bIns="45708" rtlCol="0" anchor="b"/>
          <a:lstStyle>
            <a:lvl1pPr algn="r">
              <a:defRPr sz="1200"/>
            </a:lvl1pPr>
          </a:lstStyle>
          <a:p>
            <a:fld id="{2050E3B0-1FF7-40BB-80FC-E7BD771B7CCF}" type="slidenum">
              <a:rPr lang="en-US" smtClean="0"/>
              <a:t>‹#›</a:t>
            </a:fld>
            <a:endParaRPr lang="en-US" dirty="0"/>
          </a:p>
        </p:txBody>
      </p:sp>
    </p:spTree>
    <p:extLst>
      <p:ext uri="{BB962C8B-B14F-4D97-AF65-F5344CB8AC3E}">
        <p14:creationId xmlns:p14="http://schemas.microsoft.com/office/powerpoint/2010/main" val="38420122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50E3B0-1FF7-40BB-80FC-E7BD771B7CCF}" type="slidenum">
              <a:rPr lang="en-US" smtClean="0"/>
              <a:t>1</a:t>
            </a:fld>
            <a:endParaRPr lang="en-US" dirty="0"/>
          </a:p>
        </p:txBody>
      </p:sp>
    </p:spTree>
    <p:extLst>
      <p:ext uri="{BB962C8B-B14F-4D97-AF65-F5344CB8AC3E}">
        <p14:creationId xmlns:p14="http://schemas.microsoft.com/office/powerpoint/2010/main" val="4110334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0BF74-3765-BE65-F8EB-C5FFEDC91A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46E8F-532D-3E25-F139-360C7531B4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95D0B2-413E-2D17-470F-7CB21AEA5AE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150D77-1FBC-C136-37BD-D3FE19AE6366}"/>
              </a:ext>
            </a:extLst>
          </p:cNvPr>
          <p:cNvSpPr>
            <a:spLocks noGrp="1"/>
          </p:cNvSpPr>
          <p:nvPr>
            <p:ph type="sldNum" sz="quarter" idx="10"/>
          </p:nvPr>
        </p:nvSpPr>
        <p:spPr/>
        <p:txBody>
          <a:bodyPr/>
          <a:lstStyle/>
          <a:p>
            <a:fld id="{2050E3B0-1FF7-40BB-80FC-E7BD771B7CCF}" type="slidenum">
              <a:rPr lang="en-US" smtClean="0"/>
              <a:t>10</a:t>
            </a:fld>
            <a:endParaRPr lang="en-US" dirty="0"/>
          </a:p>
        </p:txBody>
      </p:sp>
    </p:spTree>
    <p:extLst>
      <p:ext uri="{BB962C8B-B14F-4D97-AF65-F5344CB8AC3E}">
        <p14:creationId xmlns:p14="http://schemas.microsoft.com/office/powerpoint/2010/main" val="3199165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CE111-090C-1017-6CC7-458ABEA468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0BFC77-0F73-A1C1-D13B-7D5DE5D66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58269A-5EDA-5AAE-69AB-49C0A1D43F0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0E1299F-BA49-C466-2D24-A0A7B292074B}"/>
              </a:ext>
            </a:extLst>
          </p:cNvPr>
          <p:cNvSpPr>
            <a:spLocks noGrp="1"/>
          </p:cNvSpPr>
          <p:nvPr>
            <p:ph type="sldNum" sz="quarter" idx="10"/>
          </p:nvPr>
        </p:nvSpPr>
        <p:spPr/>
        <p:txBody>
          <a:bodyPr/>
          <a:lstStyle/>
          <a:p>
            <a:fld id="{2050E3B0-1FF7-40BB-80FC-E7BD771B7CCF}" type="slidenum">
              <a:rPr lang="en-US" smtClean="0"/>
              <a:t>11</a:t>
            </a:fld>
            <a:endParaRPr lang="en-US" dirty="0"/>
          </a:p>
        </p:txBody>
      </p:sp>
    </p:spTree>
    <p:extLst>
      <p:ext uri="{BB962C8B-B14F-4D97-AF65-F5344CB8AC3E}">
        <p14:creationId xmlns:p14="http://schemas.microsoft.com/office/powerpoint/2010/main" val="15928310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E1417-0775-89FC-63D8-51AE1136F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5433C7-FE75-AD37-5B31-66D0ACA8DF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CA9AE6-CBF3-EA14-5B32-A52190CC47D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A14E818-8F12-0996-BE75-0697ACC21BDA}"/>
              </a:ext>
            </a:extLst>
          </p:cNvPr>
          <p:cNvSpPr>
            <a:spLocks noGrp="1"/>
          </p:cNvSpPr>
          <p:nvPr>
            <p:ph type="sldNum" sz="quarter" idx="10"/>
          </p:nvPr>
        </p:nvSpPr>
        <p:spPr/>
        <p:txBody>
          <a:bodyPr/>
          <a:lstStyle/>
          <a:p>
            <a:fld id="{2050E3B0-1FF7-40BB-80FC-E7BD771B7CCF}" type="slidenum">
              <a:rPr lang="en-US" smtClean="0"/>
              <a:t>12</a:t>
            </a:fld>
            <a:endParaRPr lang="en-US" dirty="0"/>
          </a:p>
        </p:txBody>
      </p:sp>
    </p:spTree>
    <p:extLst>
      <p:ext uri="{BB962C8B-B14F-4D97-AF65-F5344CB8AC3E}">
        <p14:creationId xmlns:p14="http://schemas.microsoft.com/office/powerpoint/2010/main" val="2725953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4C7A1-FFD1-7F77-CF15-86E33A378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DE7D6A-7636-880E-8ED0-94EC713C0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3B24D2-593C-96DC-EC3F-251611A94B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6496380-5646-B9A2-E14D-C945E56D2C45}"/>
              </a:ext>
            </a:extLst>
          </p:cNvPr>
          <p:cNvSpPr>
            <a:spLocks noGrp="1"/>
          </p:cNvSpPr>
          <p:nvPr>
            <p:ph type="sldNum" sz="quarter" idx="10"/>
          </p:nvPr>
        </p:nvSpPr>
        <p:spPr/>
        <p:txBody>
          <a:bodyPr/>
          <a:lstStyle/>
          <a:p>
            <a:fld id="{2050E3B0-1FF7-40BB-80FC-E7BD771B7CCF}" type="slidenum">
              <a:rPr lang="en-US" smtClean="0"/>
              <a:t>13</a:t>
            </a:fld>
            <a:endParaRPr lang="en-US" dirty="0"/>
          </a:p>
        </p:txBody>
      </p:sp>
    </p:spTree>
    <p:extLst>
      <p:ext uri="{BB962C8B-B14F-4D97-AF65-F5344CB8AC3E}">
        <p14:creationId xmlns:p14="http://schemas.microsoft.com/office/powerpoint/2010/main" val="24378794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422873-BBC5-C6AA-4702-BC4D85A669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1E8ED3-488F-1011-8EDF-6D554348F7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52584F-2016-4688-0F3B-23AADEDB4E6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362C5D2-BDA8-79DA-5210-E0C0C637F9D0}"/>
              </a:ext>
            </a:extLst>
          </p:cNvPr>
          <p:cNvSpPr>
            <a:spLocks noGrp="1"/>
          </p:cNvSpPr>
          <p:nvPr>
            <p:ph type="sldNum" sz="quarter" idx="10"/>
          </p:nvPr>
        </p:nvSpPr>
        <p:spPr/>
        <p:txBody>
          <a:bodyPr/>
          <a:lstStyle/>
          <a:p>
            <a:fld id="{2050E3B0-1FF7-40BB-80FC-E7BD771B7CCF}" type="slidenum">
              <a:rPr lang="en-US" smtClean="0"/>
              <a:t>14</a:t>
            </a:fld>
            <a:endParaRPr lang="en-US" dirty="0"/>
          </a:p>
        </p:txBody>
      </p:sp>
    </p:spTree>
    <p:extLst>
      <p:ext uri="{BB962C8B-B14F-4D97-AF65-F5344CB8AC3E}">
        <p14:creationId xmlns:p14="http://schemas.microsoft.com/office/powerpoint/2010/main" val="2704116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0B2AB-EF25-7345-A9F6-77F4DE129A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92CDAA-49C5-083B-4134-10B7A0DE19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1BEFA6-7E59-3B1D-0B9D-85378ACC7D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A0EA05F-CF4E-D810-07E0-0EA905FF911D}"/>
              </a:ext>
            </a:extLst>
          </p:cNvPr>
          <p:cNvSpPr>
            <a:spLocks noGrp="1"/>
          </p:cNvSpPr>
          <p:nvPr>
            <p:ph type="sldNum" sz="quarter" idx="10"/>
          </p:nvPr>
        </p:nvSpPr>
        <p:spPr/>
        <p:txBody>
          <a:bodyPr/>
          <a:lstStyle/>
          <a:p>
            <a:fld id="{2050E3B0-1FF7-40BB-80FC-E7BD771B7CCF}" type="slidenum">
              <a:rPr lang="en-US" smtClean="0"/>
              <a:t>15</a:t>
            </a:fld>
            <a:endParaRPr lang="en-US" dirty="0"/>
          </a:p>
        </p:txBody>
      </p:sp>
    </p:spTree>
    <p:extLst>
      <p:ext uri="{BB962C8B-B14F-4D97-AF65-F5344CB8AC3E}">
        <p14:creationId xmlns:p14="http://schemas.microsoft.com/office/powerpoint/2010/main" val="256672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FA513D-9423-4A38-90BE-2392C5DA73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9E9E3B-5849-3A91-A9B2-301B870C50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6DCEB-0DBD-784D-7361-12D60503B9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42CD7BA-915D-2249-7005-9BD2D11DB999}"/>
              </a:ext>
            </a:extLst>
          </p:cNvPr>
          <p:cNvSpPr>
            <a:spLocks noGrp="1"/>
          </p:cNvSpPr>
          <p:nvPr>
            <p:ph type="sldNum" sz="quarter" idx="10"/>
          </p:nvPr>
        </p:nvSpPr>
        <p:spPr/>
        <p:txBody>
          <a:bodyPr/>
          <a:lstStyle/>
          <a:p>
            <a:fld id="{2050E3B0-1FF7-40BB-80FC-E7BD771B7CCF}" type="slidenum">
              <a:rPr lang="en-US" smtClean="0"/>
              <a:t>16</a:t>
            </a:fld>
            <a:endParaRPr lang="en-US" dirty="0"/>
          </a:p>
        </p:txBody>
      </p:sp>
    </p:spTree>
    <p:extLst>
      <p:ext uri="{BB962C8B-B14F-4D97-AF65-F5344CB8AC3E}">
        <p14:creationId xmlns:p14="http://schemas.microsoft.com/office/powerpoint/2010/main" val="2804378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FB996-BCBA-8942-FE02-9499ACFF18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BDE050-A021-0A72-EA25-8BF0E8B60C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7052F0-E537-3786-E6BA-D37CFFC3867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E7C2858-8346-A0B3-791C-6B50DB83D3C7}"/>
              </a:ext>
            </a:extLst>
          </p:cNvPr>
          <p:cNvSpPr>
            <a:spLocks noGrp="1"/>
          </p:cNvSpPr>
          <p:nvPr>
            <p:ph type="sldNum" sz="quarter" idx="10"/>
          </p:nvPr>
        </p:nvSpPr>
        <p:spPr/>
        <p:txBody>
          <a:bodyPr/>
          <a:lstStyle/>
          <a:p>
            <a:fld id="{2050E3B0-1FF7-40BB-80FC-E7BD771B7CCF}" type="slidenum">
              <a:rPr lang="en-US" smtClean="0"/>
              <a:t>17</a:t>
            </a:fld>
            <a:endParaRPr lang="en-US" dirty="0"/>
          </a:p>
        </p:txBody>
      </p:sp>
    </p:spTree>
    <p:extLst>
      <p:ext uri="{BB962C8B-B14F-4D97-AF65-F5344CB8AC3E}">
        <p14:creationId xmlns:p14="http://schemas.microsoft.com/office/powerpoint/2010/main" val="2251645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BC519E-C273-E577-B8E3-09BE9AF09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AF093-9519-5B96-EC9E-F2AC434AFC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7DC533-0853-2BAB-6E4D-9CCA6C6868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72582BD-FCDB-5C30-A118-C02AB2E20F5B}"/>
              </a:ext>
            </a:extLst>
          </p:cNvPr>
          <p:cNvSpPr>
            <a:spLocks noGrp="1"/>
          </p:cNvSpPr>
          <p:nvPr>
            <p:ph type="sldNum" sz="quarter" idx="10"/>
          </p:nvPr>
        </p:nvSpPr>
        <p:spPr/>
        <p:txBody>
          <a:bodyPr/>
          <a:lstStyle/>
          <a:p>
            <a:fld id="{2050E3B0-1FF7-40BB-80FC-E7BD771B7CCF}" type="slidenum">
              <a:rPr lang="en-US" smtClean="0"/>
              <a:t>18</a:t>
            </a:fld>
            <a:endParaRPr lang="en-US" dirty="0"/>
          </a:p>
        </p:txBody>
      </p:sp>
    </p:spTree>
    <p:extLst>
      <p:ext uri="{BB962C8B-B14F-4D97-AF65-F5344CB8AC3E}">
        <p14:creationId xmlns:p14="http://schemas.microsoft.com/office/powerpoint/2010/main" val="2833395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ACE7B-8D79-B7EB-556A-D9D2646950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D60387-8765-5772-233A-4824D1A388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4C3391-A231-C798-3327-9E6F861C66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2010469-CB9F-9811-2BBE-8E87F8626FF1}"/>
              </a:ext>
            </a:extLst>
          </p:cNvPr>
          <p:cNvSpPr>
            <a:spLocks noGrp="1"/>
          </p:cNvSpPr>
          <p:nvPr>
            <p:ph type="sldNum" sz="quarter" idx="10"/>
          </p:nvPr>
        </p:nvSpPr>
        <p:spPr/>
        <p:txBody>
          <a:bodyPr/>
          <a:lstStyle/>
          <a:p>
            <a:fld id="{2050E3B0-1FF7-40BB-80FC-E7BD771B7CCF}" type="slidenum">
              <a:rPr lang="en-US" smtClean="0"/>
              <a:t>19</a:t>
            </a:fld>
            <a:endParaRPr lang="en-US" dirty="0"/>
          </a:p>
        </p:txBody>
      </p:sp>
    </p:spTree>
    <p:extLst>
      <p:ext uri="{BB962C8B-B14F-4D97-AF65-F5344CB8AC3E}">
        <p14:creationId xmlns:p14="http://schemas.microsoft.com/office/powerpoint/2010/main" val="302970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26C1B2-EC79-D4C3-899F-09A61641D7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D3D787-DC51-3827-AB52-A504EDA8F4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BC78F3-5A48-B255-27B2-B94A0263A2D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0C3A23A-E639-8FE4-5A17-D03C9FB140AA}"/>
              </a:ext>
            </a:extLst>
          </p:cNvPr>
          <p:cNvSpPr>
            <a:spLocks noGrp="1"/>
          </p:cNvSpPr>
          <p:nvPr>
            <p:ph type="sldNum" sz="quarter" idx="10"/>
          </p:nvPr>
        </p:nvSpPr>
        <p:spPr/>
        <p:txBody>
          <a:bodyPr/>
          <a:lstStyle/>
          <a:p>
            <a:fld id="{2050E3B0-1FF7-40BB-80FC-E7BD771B7CCF}" type="slidenum">
              <a:rPr lang="en-US" smtClean="0"/>
              <a:t>2</a:t>
            </a:fld>
            <a:endParaRPr lang="en-US" dirty="0"/>
          </a:p>
        </p:txBody>
      </p:sp>
    </p:spTree>
    <p:extLst>
      <p:ext uri="{BB962C8B-B14F-4D97-AF65-F5344CB8AC3E}">
        <p14:creationId xmlns:p14="http://schemas.microsoft.com/office/powerpoint/2010/main" val="2656684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E9F029-37BC-308E-598F-8F8EAE7F9E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2E9F58-D99E-E455-A117-EF30320BF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78FEC-C4F6-54E6-BA93-EB148DD2B8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1BB9981-957A-131E-24A2-1F075645D835}"/>
              </a:ext>
            </a:extLst>
          </p:cNvPr>
          <p:cNvSpPr>
            <a:spLocks noGrp="1"/>
          </p:cNvSpPr>
          <p:nvPr>
            <p:ph type="sldNum" sz="quarter" idx="10"/>
          </p:nvPr>
        </p:nvSpPr>
        <p:spPr/>
        <p:txBody>
          <a:bodyPr/>
          <a:lstStyle/>
          <a:p>
            <a:fld id="{2050E3B0-1FF7-40BB-80FC-E7BD771B7CCF}" type="slidenum">
              <a:rPr lang="en-US" smtClean="0"/>
              <a:t>20</a:t>
            </a:fld>
            <a:endParaRPr lang="en-US" dirty="0"/>
          </a:p>
        </p:txBody>
      </p:sp>
    </p:spTree>
    <p:extLst>
      <p:ext uri="{BB962C8B-B14F-4D97-AF65-F5344CB8AC3E}">
        <p14:creationId xmlns:p14="http://schemas.microsoft.com/office/powerpoint/2010/main" val="2386839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BC26EF-E3DD-DCB7-5EE8-B9E627F959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0F7406-C56E-33DF-BB8C-4FB77E3DA0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A090F-7E79-768F-03E5-D84920CCC95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E1CDF83-C8ED-7128-6DCE-5A88C4B54ECB}"/>
              </a:ext>
            </a:extLst>
          </p:cNvPr>
          <p:cNvSpPr>
            <a:spLocks noGrp="1"/>
          </p:cNvSpPr>
          <p:nvPr>
            <p:ph type="sldNum" sz="quarter" idx="10"/>
          </p:nvPr>
        </p:nvSpPr>
        <p:spPr/>
        <p:txBody>
          <a:bodyPr/>
          <a:lstStyle/>
          <a:p>
            <a:fld id="{2050E3B0-1FF7-40BB-80FC-E7BD771B7CCF}" type="slidenum">
              <a:rPr lang="en-US" smtClean="0"/>
              <a:t>21</a:t>
            </a:fld>
            <a:endParaRPr lang="en-US" dirty="0"/>
          </a:p>
        </p:txBody>
      </p:sp>
    </p:spTree>
    <p:extLst>
      <p:ext uri="{BB962C8B-B14F-4D97-AF65-F5344CB8AC3E}">
        <p14:creationId xmlns:p14="http://schemas.microsoft.com/office/powerpoint/2010/main" val="2729189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4A2563-92AE-27BB-DE74-3B04303ED2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D4CD4-7EAB-CE57-D2D3-0324B8AD92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F45058-7F8E-3B4A-9FF1-361C239D78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6E1430D-F734-23BF-62D9-5AD24D16F725}"/>
              </a:ext>
            </a:extLst>
          </p:cNvPr>
          <p:cNvSpPr>
            <a:spLocks noGrp="1"/>
          </p:cNvSpPr>
          <p:nvPr>
            <p:ph type="sldNum" sz="quarter" idx="10"/>
          </p:nvPr>
        </p:nvSpPr>
        <p:spPr/>
        <p:txBody>
          <a:bodyPr/>
          <a:lstStyle/>
          <a:p>
            <a:fld id="{2050E3B0-1FF7-40BB-80FC-E7BD771B7CCF}" type="slidenum">
              <a:rPr lang="en-US" smtClean="0"/>
              <a:t>22</a:t>
            </a:fld>
            <a:endParaRPr lang="en-US" dirty="0"/>
          </a:p>
        </p:txBody>
      </p:sp>
    </p:spTree>
    <p:extLst>
      <p:ext uri="{BB962C8B-B14F-4D97-AF65-F5344CB8AC3E}">
        <p14:creationId xmlns:p14="http://schemas.microsoft.com/office/powerpoint/2010/main" val="22973172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DFDEAF-95BD-8B0F-5689-FEE46D27B5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5AED5-C7A4-B2D0-96BE-60071D9EA5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99208-FB6A-B7C4-A23A-3E3113EA877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C3822F-B546-117F-CA65-B18EB27215F3}"/>
              </a:ext>
            </a:extLst>
          </p:cNvPr>
          <p:cNvSpPr>
            <a:spLocks noGrp="1"/>
          </p:cNvSpPr>
          <p:nvPr>
            <p:ph type="sldNum" sz="quarter" idx="10"/>
          </p:nvPr>
        </p:nvSpPr>
        <p:spPr/>
        <p:txBody>
          <a:bodyPr/>
          <a:lstStyle/>
          <a:p>
            <a:fld id="{2050E3B0-1FF7-40BB-80FC-E7BD771B7CCF}" type="slidenum">
              <a:rPr lang="en-US" smtClean="0"/>
              <a:t>23</a:t>
            </a:fld>
            <a:endParaRPr lang="en-US" dirty="0"/>
          </a:p>
        </p:txBody>
      </p:sp>
    </p:spTree>
    <p:extLst>
      <p:ext uri="{BB962C8B-B14F-4D97-AF65-F5344CB8AC3E}">
        <p14:creationId xmlns:p14="http://schemas.microsoft.com/office/powerpoint/2010/main" val="3735958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7D1AE-3B38-D5AB-8EF9-8AEB77B21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B76ECC1-E3B7-F41E-CBDD-8DB30485A3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68185D-4076-73B4-0AE8-2ACAE5B2FE6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77AA48-4A60-A255-7FA8-7486E925C8B6}"/>
              </a:ext>
            </a:extLst>
          </p:cNvPr>
          <p:cNvSpPr>
            <a:spLocks noGrp="1"/>
          </p:cNvSpPr>
          <p:nvPr>
            <p:ph type="sldNum" sz="quarter" idx="10"/>
          </p:nvPr>
        </p:nvSpPr>
        <p:spPr/>
        <p:txBody>
          <a:bodyPr/>
          <a:lstStyle/>
          <a:p>
            <a:fld id="{2050E3B0-1FF7-40BB-80FC-E7BD771B7CCF}" type="slidenum">
              <a:rPr lang="en-US" smtClean="0"/>
              <a:t>24</a:t>
            </a:fld>
            <a:endParaRPr lang="en-US" dirty="0"/>
          </a:p>
        </p:txBody>
      </p:sp>
    </p:spTree>
    <p:extLst>
      <p:ext uri="{BB962C8B-B14F-4D97-AF65-F5344CB8AC3E}">
        <p14:creationId xmlns:p14="http://schemas.microsoft.com/office/powerpoint/2010/main" val="19719810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C28B0-422B-F026-EEC2-A3F6DF5AE5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67432D-58C7-F995-E078-ADD1E4904A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183DD2-6870-C74F-BD62-5AD0C58DF7C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1D5042-13A0-499B-9FF7-BD4CFB7E72BE}"/>
              </a:ext>
            </a:extLst>
          </p:cNvPr>
          <p:cNvSpPr>
            <a:spLocks noGrp="1"/>
          </p:cNvSpPr>
          <p:nvPr>
            <p:ph type="sldNum" sz="quarter" idx="10"/>
          </p:nvPr>
        </p:nvSpPr>
        <p:spPr/>
        <p:txBody>
          <a:bodyPr/>
          <a:lstStyle/>
          <a:p>
            <a:fld id="{2050E3B0-1FF7-40BB-80FC-E7BD771B7CCF}" type="slidenum">
              <a:rPr lang="en-US" smtClean="0"/>
              <a:t>25</a:t>
            </a:fld>
            <a:endParaRPr lang="en-US" dirty="0"/>
          </a:p>
        </p:txBody>
      </p:sp>
    </p:spTree>
    <p:extLst>
      <p:ext uri="{BB962C8B-B14F-4D97-AF65-F5344CB8AC3E}">
        <p14:creationId xmlns:p14="http://schemas.microsoft.com/office/powerpoint/2010/main" val="26819378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E8426-8221-CA6F-AABF-FA6B5F9E0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BA3DD2-D8D0-37B9-2FA4-1C178C86B0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3D18F6-2B0F-04F4-517D-EE441897A4C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F751E1-C405-298E-E033-8262E379ECAE}"/>
              </a:ext>
            </a:extLst>
          </p:cNvPr>
          <p:cNvSpPr>
            <a:spLocks noGrp="1"/>
          </p:cNvSpPr>
          <p:nvPr>
            <p:ph type="sldNum" sz="quarter" idx="10"/>
          </p:nvPr>
        </p:nvSpPr>
        <p:spPr/>
        <p:txBody>
          <a:bodyPr/>
          <a:lstStyle/>
          <a:p>
            <a:fld id="{2050E3B0-1FF7-40BB-80FC-E7BD771B7CCF}" type="slidenum">
              <a:rPr lang="en-US" smtClean="0"/>
              <a:t>26</a:t>
            </a:fld>
            <a:endParaRPr lang="en-US" dirty="0"/>
          </a:p>
        </p:txBody>
      </p:sp>
    </p:spTree>
    <p:extLst>
      <p:ext uri="{BB962C8B-B14F-4D97-AF65-F5344CB8AC3E}">
        <p14:creationId xmlns:p14="http://schemas.microsoft.com/office/powerpoint/2010/main" val="1590220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C2C986-C9B4-4C02-FFB7-9268FBFAA9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137BE7-535B-CF74-A53B-9B6A8CE0F1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BE62EA-8FE6-1D51-A7CA-B2501728626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B88F8DC-A155-135A-8B72-858F14157B6A}"/>
              </a:ext>
            </a:extLst>
          </p:cNvPr>
          <p:cNvSpPr>
            <a:spLocks noGrp="1"/>
          </p:cNvSpPr>
          <p:nvPr>
            <p:ph type="sldNum" sz="quarter" idx="10"/>
          </p:nvPr>
        </p:nvSpPr>
        <p:spPr/>
        <p:txBody>
          <a:bodyPr/>
          <a:lstStyle/>
          <a:p>
            <a:fld id="{2050E3B0-1FF7-40BB-80FC-E7BD771B7CCF}" type="slidenum">
              <a:rPr lang="en-US" smtClean="0"/>
              <a:t>27</a:t>
            </a:fld>
            <a:endParaRPr lang="en-US" dirty="0"/>
          </a:p>
        </p:txBody>
      </p:sp>
    </p:spTree>
    <p:extLst>
      <p:ext uri="{BB962C8B-B14F-4D97-AF65-F5344CB8AC3E}">
        <p14:creationId xmlns:p14="http://schemas.microsoft.com/office/powerpoint/2010/main" val="2926091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75DBB-DCA9-7968-EC6B-6DCC5D9D79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B73546-E9D4-2652-5A51-EB35B74732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DCE57-2993-5984-1B12-5874CFA7BF7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77AD4C-ECBE-7787-66A7-4D22BBF0D8DB}"/>
              </a:ext>
            </a:extLst>
          </p:cNvPr>
          <p:cNvSpPr>
            <a:spLocks noGrp="1"/>
          </p:cNvSpPr>
          <p:nvPr>
            <p:ph type="sldNum" sz="quarter" idx="10"/>
          </p:nvPr>
        </p:nvSpPr>
        <p:spPr/>
        <p:txBody>
          <a:bodyPr/>
          <a:lstStyle/>
          <a:p>
            <a:fld id="{2050E3B0-1FF7-40BB-80FC-E7BD771B7CCF}" type="slidenum">
              <a:rPr lang="en-US" smtClean="0"/>
              <a:t>28</a:t>
            </a:fld>
            <a:endParaRPr lang="en-US" dirty="0"/>
          </a:p>
        </p:txBody>
      </p:sp>
    </p:spTree>
    <p:extLst>
      <p:ext uri="{BB962C8B-B14F-4D97-AF65-F5344CB8AC3E}">
        <p14:creationId xmlns:p14="http://schemas.microsoft.com/office/powerpoint/2010/main" val="255092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1FFE5-9E5C-F795-43CE-61344B9DA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4B8DAD-D566-0F77-0740-19CB49733D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84F1E4-297A-84EC-2E1E-AFBCDADC7B6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A3BB72C-1577-B2B9-B024-71888ED03352}"/>
              </a:ext>
            </a:extLst>
          </p:cNvPr>
          <p:cNvSpPr>
            <a:spLocks noGrp="1"/>
          </p:cNvSpPr>
          <p:nvPr>
            <p:ph type="sldNum" sz="quarter" idx="10"/>
          </p:nvPr>
        </p:nvSpPr>
        <p:spPr/>
        <p:txBody>
          <a:bodyPr/>
          <a:lstStyle/>
          <a:p>
            <a:fld id="{2050E3B0-1FF7-40BB-80FC-E7BD771B7CCF}" type="slidenum">
              <a:rPr lang="en-US" smtClean="0"/>
              <a:t>3</a:t>
            </a:fld>
            <a:endParaRPr lang="en-US" dirty="0"/>
          </a:p>
        </p:txBody>
      </p:sp>
    </p:spTree>
    <p:extLst>
      <p:ext uri="{BB962C8B-B14F-4D97-AF65-F5344CB8AC3E}">
        <p14:creationId xmlns:p14="http://schemas.microsoft.com/office/powerpoint/2010/main" val="298511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B0BD6A-877D-9E31-CFCD-B4D5E452D9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6DAEC5-F623-BCB9-4F37-2CC0769DEA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C9DE4F-4341-B183-8F5C-4BD1377852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7C049CD-25B5-D8EC-7091-9C6838FFE891}"/>
              </a:ext>
            </a:extLst>
          </p:cNvPr>
          <p:cNvSpPr>
            <a:spLocks noGrp="1"/>
          </p:cNvSpPr>
          <p:nvPr>
            <p:ph type="sldNum" sz="quarter" idx="10"/>
          </p:nvPr>
        </p:nvSpPr>
        <p:spPr/>
        <p:txBody>
          <a:bodyPr/>
          <a:lstStyle/>
          <a:p>
            <a:fld id="{2050E3B0-1FF7-40BB-80FC-E7BD771B7CCF}" type="slidenum">
              <a:rPr lang="en-US" smtClean="0"/>
              <a:t>4</a:t>
            </a:fld>
            <a:endParaRPr lang="en-US" dirty="0"/>
          </a:p>
        </p:txBody>
      </p:sp>
    </p:spTree>
    <p:extLst>
      <p:ext uri="{BB962C8B-B14F-4D97-AF65-F5344CB8AC3E}">
        <p14:creationId xmlns:p14="http://schemas.microsoft.com/office/powerpoint/2010/main" val="249597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102B9-8420-8559-A8DC-6327AADA2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CEFC7-C6E1-8ADD-DED8-4B75BFF5E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CE40E8-E024-0C13-2FCF-11A9414FEBF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BB5A17F-0453-ED8F-E21D-0135036D8611}"/>
              </a:ext>
            </a:extLst>
          </p:cNvPr>
          <p:cNvSpPr>
            <a:spLocks noGrp="1"/>
          </p:cNvSpPr>
          <p:nvPr>
            <p:ph type="sldNum" sz="quarter" idx="10"/>
          </p:nvPr>
        </p:nvSpPr>
        <p:spPr/>
        <p:txBody>
          <a:bodyPr/>
          <a:lstStyle/>
          <a:p>
            <a:fld id="{2050E3B0-1FF7-40BB-80FC-E7BD771B7CCF}" type="slidenum">
              <a:rPr lang="en-US" smtClean="0"/>
              <a:t>5</a:t>
            </a:fld>
            <a:endParaRPr lang="en-US" dirty="0"/>
          </a:p>
        </p:txBody>
      </p:sp>
    </p:spTree>
    <p:extLst>
      <p:ext uri="{BB962C8B-B14F-4D97-AF65-F5344CB8AC3E}">
        <p14:creationId xmlns:p14="http://schemas.microsoft.com/office/powerpoint/2010/main" val="3005147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F3AC49-20A4-7757-6001-AEF8E4EA53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E5B54-AA24-5D7E-F512-7F727E412C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2BF04-DD7D-28C8-0DA6-D3FB353B245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B55924-8406-2824-6D35-7A8035BCBDAF}"/>
              </a:ext>
            </a:extLst>
          </p:cNvPr>
          <p:cNvSpPr>
            <a:spLocks noGrp="1"/>
          </p:cNvSpPr>
          <p:nvPr>
            <p:ph type="sldNum" sz="quarter" idx="10"/>
          </p:nvPr>
        </p:nvSpPr>
        <p:spPr/>
        <p:txBody>
          <a:bodyPr/>
          <a:lstStyle/>
          <a:p>
            <a:fld id="{2050E3B0-1FF7-40BB-80FC-E7BD771B7CCF}" type="slidenum">
              <a:rPr lang="en-US" smtClean="0"/>
              <a:t>6</a:t>
            </a:fld>
            <a:endParaRPr lang="en-US" dirty="0"/>
          </a:p>
        </p:txBody>
      </p:sp>
    </p:spTree>
    <p:extLst>
      <p:ext uri="{BB962C8B-B14F-4D97-AF65-F5344CB8AC3E}">
        <p14:creationId xmlns:p14="http://schemas.microsoft.com/office/powerpoint/2010/main" val="128101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F3B10-75F7-BA0B-1A15-1950C3FDC4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2DE9C1-090A-1BD1-7269-179385B061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CEC38-BB56-3C8B-F580-36E39403E8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84BAF9-DA61-6830-F673-0D63E2AA54E6}"/>
              </a:ext>
            </a:extLst>
          </p:cNvPr>
          <p:cNvSpPr>
            <a:spLocks noGrp="1"/>
          </p:cNvSpPr>
          <p:nvPr>
            <p:ph type="sldNum" sz="quarter" idx="10"/>
          </p:nvPr>
        </p:nvSpPr>
        <p:spPr/>
        <p:txBody>
          <a:bodyPr/>
          <a:lstStyle/>
          <a:p>
            <a:fld id="{2050E3B0-1FF7-40BB-80FC-E7BD771B7CCF}" type="slidenum">
              <a:rPr lang="en-US" smtClean="0"/>
              <a:t>7</a:t>
            </a:fld>
            <a:endParaRPr lang="en-US" dirty="0"/>
          </a:p>
        </p:txBody>
      </p:sp>
    </p:spTree>
    <p:extLst>
      <p:ext uri="{BB962C8B-B14F-4D97-AF65-F5344CB8AC3E}">
        <p14:creationId xmlns:p14="http://schemas.microsoft.com/office/powerpoint/2010/main" val="3340051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3E8711-9CD6-2F57-53DD-D9BA000157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55FD20-0906-A02A-CD6E-6ECC63ACD6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6C8716-C696-B24A-85C5-246DFC32AAD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7C9DB1D-9D53-5DC6-3C57-A6D264B2D838}"/>
              </a:ext>
            </a:extLst>
          </p:cNvPr>
          <p:cNvSpPr>
            <a:spLocks noGrp="1"/>
          </p:cNvSpPr>
          <p:nvPr>
            <p:ph type="sldNum" sz="quarter" idx="10"/>
          </p:nvPr>
        </p:nvSpPr>
        <p:spPr/>
        <p:txBody>
          <a:bodyPr/>
          <a:lstStyle/>
          <a:p>
            <a:fld id="{2050E3B0-1FF7-40BB-80FC-E7BD771B7CCF}" type="slidenum">
              <a:rPr lang="en-US" smtClean="0"/>
              <a:t>8</a:t>
            </a:fld>
            <a:endParaRPr lang="en-US" dirty="0"/>
          </a:p>
        </p:txBody>
      </p:sp>
    </p:spTree>
    <p:extLst>
      <p:ext uri="{BB962C8B-B14F-4D97-AF65-F5344CB8AC3E}">
        <p14:creationId xmlns:p14="http://schemas.microsoft.com/office/powerpoint/2010/main" val="3627565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A79D0-CBFF-CDE8-27A9-AF331DA095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94572-4277-096A-497D-4CC78511C6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F9D570-80FC-6870-30F8-AF88FDC2514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DE62BB2-9E2A-BC25-49EC-F2ED1F19211E}"/>
              </a:ext>
            </a:extLst>
          </p:cNvPr>
          <p:cNvSpPr>
            <a:spLocks noGrp="1"/>
          </p:cNvSpPr>
          <p:nvPr>
            <p:ph type="sldNum" sz="quarter" idx="10"/>
          </p:nvPr>
        </p:nvSpPr>
        <p:spPr/>
        <p:txBody>
          <a:bodyPr/>
          <a:lstStyle/>
          <a:p>
            <a:fld id="{2050E3B0-1FF7-40BB-80FC-E7BD771B7CCF}" type="slidenum">
              <a:rPr lang="en-US" smtClean="0"/>
              <a:t>9</a:t>
            </a:fld>
            <a:endParaRPr lang="en-US" dirty="0"/>
          </a:p>
        </p:txBody>
      </p:sp>
    </p:spTree>
    <p:extLst>
      <p:ext uri="{BB962C8B-B14F-4D97-AF65-F5344CB8AC3E}">
        <p14:creationId xmlns:p14="http://schemas.microsoft.com/office/powerpoint/2010/main" val="3118186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B61BEF0D-F0BB-DE4B-95CE-6DB70DBA9567}" type="datetimeFigureOut">
              <a:rPr lang="en-US" smtClean="0"/>
              <a:pPr/>
              <a:t>1/13/2026</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dirty="0"/>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724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smtClean="0"/>
              <a:pPr/>
              <a:t>1/13/2026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1359148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5766804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664457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smtClean="0"/>
              <a:pPr/>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109291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6DFF08F-DC6B-4601-B491-B0F83F6DD2DA}" type="datetimeFigureOut">
              <a:rPr lang="en-US" smtClean="0"/>
              <a:pPr/>
              <a:t>1/13/2026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627349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6DFF08F-DC6B-4601-B491-B0F83F6DD2DA}" type="datetimeFigureOut">
              <a:rPr lang="en-US" smtClean="0"/>
              <a:pPr/>
              <a:t>1/13/2026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21942048"/>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1477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0042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5432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0668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5474915"/>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98739297"/>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5920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946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39783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8382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txBody>
            <a:bodyPr/>
            <a:lstStyle/>
            <a:p>
              <a:endParaRPr lang="en-US"/>
            </a:p>
          </p:txBody>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96DFF08F-DC6B-4601-B491-B0F83F6DD2DA}" type="datetimeFigureOut">
              <a:rPr lang="en-US" smtClean="0"/>
              <a:pPr/>
              <a:t>1/13/2026</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96938412"/>
      </p:ext>
    </p:extLst>
  </p:cSld>
  <p:clrMap bg1="lt1" tx1="dk1" bg2="lt2" tx2="dk2" accent1="accent1" accent2="accent2" accent3="accent3" accent4="accent4" accent5="accent5" accent6="accent6" hlink="hlink" folHlink="folHlink"/>
  <p:sldLayoutIdLst>
    <p:sldLayoutId id="2147484447" r:id="rId1"/>
    <p:sldLayoutId id="2147484448" r:id="rId2"/>
    <p:sldLayoutId id="2147484449" r:id="rId3"/>
    <p:sldLayoutId id="2147484450" r:id="rId4"/>
    <p:sldLayoutId id="2147484451" r:id="rId5"/>
    <p:sldLayoutId id="2147484452" r:id="rId6"/>
    <p:sldLayoutId id="2147484453" r:id="rId7"/>
    <p:sldLayoutId id="2147484454" r:id="rId8"/>
    <p:sldLayoutId id="2147484455" r:id="rId9"/>
    <p:sldLayoutId id="2147484456" r:id="rId10"/>
    <p:sldLayoutId id="2147484457" r:id="rId11"/>
    <p:sldLayoutId id="2147484458" r:id="rId12"/>
    <p:sldLayoutId id="2147484459" r:id="rId13"/>
    <p:sldLayoutId id="2147484460" r:id="rId14"/>
    <p:sldLayoutId id="2147484461" r:id="rId15"/>
    <p:sldLayoutId id="2147484462" r:id="rId16"/>
    <p:sldLayoutId id="2147484463"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hyperlink" Target="https://he.wikipedia.org/wiki/%D7%92%D7%A8%D7%99%D7%9F_%D7%91%D7%99%D7%99_%D7%A4%D7%90%D7%A7%D7%A8%D7%A1" TargetMode="Externa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89C1D83B-9E6D-449F-89C6-E2EDC2898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43" name="Group 42">
            <a:extLst>
              <a:ext uri="{FF2B5EF4-FFF2-40B4-BE49-F238E27FC236}">
                <a16:creationId xmlns:a16="http://schemas.microsoft.com/office/drawing/2014/main" id="{20BC09B8-8564-494B-BAD7-51AACE2434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587"/>
            <a:ext cx="12192000" cy="6856413"/>
            <a:chOff x="0" y="1587"/>
            <a:chExt cx="12192000" cy="6856413"/>
          </a:xfrm>
        </p:grpSpPr>
        <p:sp>
          <p:nvSpPr>
            <p:cNvPr id="44" name="Oval 43">
              <a:extLst>
                <a:ext uri="{FF2B5EF4-FFF2-40B4-BE49-F238E27FC236}">
                  <a16:creationId xmlns:a16="http://schemas.microsoft.com/office/drawing/2014/main" id="{0DF915E5-E3C9-4FDC-B7CA-C8779A8AD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Oval 44">
              <a:extLst>
                <a:ext uri="{FF2B5EF4-FFF2-40B4-BE49-F238E27FC236}">
                  <a16:creationId xmlns:a16="http://schemas.microsoft.com/office/drawing/2014/main" id="{931CFAF9-47D0-45E1-AC87-958CE2C40C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6" name="Rectangle 45">
              <a:extLst>
                <a:ext uri="{FF2B5EF4-FFF2-40B4-BE49-F238E27FC236}">
                  <a16:creationId xmlns:a16="http://schemas.microsoft.com/office/drawing/2014/main" id="{2AE22341-DA67-4E26-811B-8BC8E3248F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Freeform 5">
              <a:extLst>
                <a:ext uri="{FF2B5EF4-FFF2-40B4-BE49-F238E27FC236}">
                  <a16:creationId xmlns:a16="http://schemas.microsoft.com/office/drawing/2014/main" id="{4E9F23E6-4D77-4496-80BD-50308E886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446565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txBody>
            <a:bodyPr/>
            <a:lstStyle/>
            <a:p>
              <a:endParaRPr lang="en-US"/>
            </a:p>
          </p:txBody>
        </p:sp>
        <p:sp>
          <p:nvSpPr>
            <p:cNvPr id="48" name="Freeform 5">
              <a:extLst>
                <a:ext uri="{FF2B5EF4-FFF2-40B4-BE49-F238E27FC236}">
                  <a16:creationId xmlns:a16="http://schemas.microsoft.com/office/drawing/2014/main" id="{2B89F240-F6A6-4E65-9467-2DA5D97CE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txBody>
            <a:bodyPr/>
            <a:lstStyle/>
            <a:p>
              <a:endParaRPr lang="en-US"/>
            </a:p>
          </p:txBody>
        </p:sp>
        <p:sp>
          <p:nvSpPr>
            <p:cNvPr id="49" name="Freeform 5">
              <a:extLst>
                <a:ext uri="{FF2B5EF4-FFF2-40B4-BE49-F238E27FC236}">
                  <a16:creationId xmlns:a16="http://schemas.microsoft.com/office/drawing/2014/main" id="{E361FED2-1D39-48EB-862F-559B1A2249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txBody>
            <a:bodyPr/>
            <a:lstStyle/>
            <a:p>
              <a:endParaRPr lang="en-US"/>
            </a:p>
          </p:txBody>
        </p:sp>
      </p:grpSp>
      <p:sp>
        <p:nvSpPr>
          <p:cNvPr id="6" name="Subtitle 2"/>
          <p:cNvSpPr>
            <a:spLocks noGrp="1"/>
          </p:cNvSpPr>
          <p:nvPr>
            <p:ph idx="1"/>
          </p:nvPr>
        </p:nvSpPr>
        <p:spPr>
          <a:xfrm>
            <a:off x="792434" y="35536"/>
            <a:ext cx="6072776" cy="3811740"/>
          </a:xfrm>
        </p:spPr>
        <p:txBody>
          <a:bodyPr anchor="ctr">
            <a:normAutofit/>
          </a:bodyPr>
          <a:lstStyle/>
          <a:p>
            <a:pPr marL="55563" indent="0">
              <a:spcBef>
                <a:spcPts val="600"/>
              </a:spcBef>
              <a:spcAft>
                <a:spcPts val="600"/>
              </a:spcAft>
              <a:buClr>
                <a:srgbClr val="FFFFFF"/>
              </a:buClr>
              <a:buNone/>
            </a:pPr>
            <a:endParaRPr lang="en-US" b="1" dirty="0">
              <a:ln>
                <a:noFill/>
              </a:ln>
              <a:solidFill>
                <a:schemeClr val="bg1"/>
              </a:solidFill>
              <a:effectLst/>
              <a:latin typeface="Arial Nova" panose="020B0504020202020204" pitchFamily="34" charset="0"/>
            </a:endParaRPr>
          </a:p>
          <a:p>
            <a:pPr marL="55563" indent="0">
              <a:spcBef>
                <a:spcPts val="600"/>
              </a:spcBef>
              <a:buClr>
                <a:srgbClr val="FFFFFF"/>
              </a:buClr>
              <a:buNone/>
            </a:pPr>
            <a:r>
              <a:rPr lang="en-US" sz="2400" b="1" dirty="0">
                <a:ln>
                  <a:noFill/>
                </a:ln>
                <a:solidFill>
                  <a:schemeClr val="bg1"/>
                </a:solidFill>
                <a:effectLst/>
                <a:latin typeface="Arial Nova" panose="020B0504020202020204" pitchFamily="34" charset="0"/>
              </a:rPr>
              <a:t>Board of Directors Meeting</a:t>
            </a:r>
          </a:p>
          <a:p>
            <a:pPr marL="55563" indent="0">
              <a:spcBef>
                <a:spcPts val="600"/>
              </a:spcBef>
              <a:buClr>
                <a:srgbClr val="FFFFFF"/>
              </a:buClr>
              <a:buNone/>
            </a:pPr>
            <a:r>
              <a:rPr lang="en-US" sz="2400" b="1" dirty="0">
                <a:solidFill>
                  <a:schemeClr val="bg1"/>
                </a:solidFill>
                <a:latin typeface="Arial Nova" panose="020B0504020202020204" pitchFamily="34" charset="0"/>
              </a:rPr>
              <a:t>Wednesday, January 14, 2026</a:t>
            </a:r>
          </a:p>
          <a:p>
            <a:pPr marL="55563" indent="0">
              <a:spcBef>
                <a:spcPts val="600"/>
              </a:spcBef>
              <a:spcAft>
                <a:spcPts val="600"/>
              </a:spcAft>
              <a:buClr>
                <a:srgbClr val="FFFFFF"/>
              </a:buClr>
              <a:buNone/>
            </a:pPr>
            <a:r>
              <a:rPr lang="en-US" sz="2400" b="1" dirty="0">
                <a:solidFill>
                  <a:schemeClr val="bg1"/>
                </a:solidFill>
                <a:latin typeface="Arial Nova" panose="020B0504020202020204" pitchFamily="34" charset="0"/>
              </a:rPr>
              <a:t>_______________________</a:t>
            </a:r>
          </a:p>
          <a:p>
            <a:pPr marL="55563" indent="0">
              <a:spcBef>
                <a:spcPts val="600"/>
              </a:spcBef>
              <a:buClr>
                <a:srgbClr val="FFFFFF"/>
              </a:buClr>
              <a:buNone/>
            </a:pPr>
            <a:r>
              <a:rPr lang="en-US" sz="2400" b="1" dirty="0">
                <a:solidFill>
                  <a:schemeClr val="bg1"/>
                </a:solidFill>
                <a:latin typeface="Arial Nova" panose="020B0504020202020204" pitchFamily="34" charset="0"/>
              </a:rPr>
              <a:t>Embassy Suites Hotel</a:t>
            </a:r>
          </a:p>
          <a:p>
            <a:pPr marL="55563" indent="0">
              <a:spcBef>
                <a:spcPts val="600"/>
              </a:spcBef>
              <a:buClr>
                <a:srgbClr val="FFFFFF"/>
              </a:buClr>
              <a:buNone/>
            </a:pPr>
            <a:r>
              <a:rPr lang="en-US" sz="2400" b="1" dirty="0">
                <a:solidFill>
                  <a:schemeClr val="bg1"/>
                </a:solidFill>
                <a:latin typeface="Arial Nova" panose="020B0504020202020204" pitchFamily="34" charset="0"/>
              </a:rPr>
              <a:t>Brookfield, WI</a:t>
            </a:r>
          </a:p>
        </p:txBody>
      </p:sp>
      <p:pic>
        <p:nvPicPr>
          <p:cNvPr id="3" name="Picture 2" descr="A logo for a realtor&#10;&#10;Description automatically generated">
            <a:extLst>
              <a:ext uri="{FF2B5EF4-FFF2-40B4-BE49-F238E27FC236}">
                <a16:creationId xmlns:a16="http://schemas.microsoft.com/office/drawing/2014/main" id="{0E402207-8E3C-598C-A329-89DCC16DE2CD}"/>
              </a:ext>
            </a:extLst>
          </p:cNvPr>
          <p:cNvPicPr>
            <a:picLocks noChangeAspect="1"/>
          </p:cNvPicPr>
          <p:nvPr/>
        </p:nvPicPr>
        <p:blipFill>
          <a:blip r:embed="rId4"/>
          <a:stretch>
            <a:fillRect/>
          </a:stretch>
        </p:blipFill>
        <p:spPr>
          <a:xfrm>
            <a:off x="8162147" y="627525"/>
            <a:ext cx="2734169" cy="3324218"/>
          </a:xfrm>
          <a:prstGeom prst="rect">
            <a:avLst/>
          </a:prstGeom>
        </p:spPr>
      </p:pic>
      <p:sp>
        <p:nvSpPr>
          <p:cNvPr id="51" name="Rectangle 50">
            <a:extLst>
              <a:ext uri="{FF2B5EF4-FFF2-40B4-BE49-F238E27FC236}">
                <a16:creationId xmlns:a16="http://schemas.microsoft.com/office/drawing/2014/main" id="{313BE1FD-8B44-4D3C-85D1-FBE714E3D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Subtitle 2">
            <a:extLst>
              <a:ext uri="{FF2B5EF4-FFF2-40B4-BE49-F238E27FC236}">
                <a16:creationId xmlns:a16="http://schemas.microsoft.com/office/drawing/2014/main" id="{D1A6084E-7BBC-58ED-881F-CA4089D54121}"/>
              </a:ext>
            </a:extLst>
          </p:cNvPr>
          <p:cNvSpPr txBox="1">
            <a:spLocks/>
          </p:cNvSpPr>
          <p:nvPr/>
        </p:nvSpPr>
        <p:spPr>
          <a:xfrm>
            <a:off x="831824" y="4724400"/>
            <a:ext cx="3487940" cy="1524000"/>
          </a:xfrm>
          <a:prstGeom prst="rect">
            <a:avLst/>
          </a:prstGeom>
        </p:spPr>
        <p:txBody>
          <a:bodyPr vert="horz" lIns="91440" tIns="45720" rIns="91440" bIns="45720" rtlCol="0" anchor="ct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55563" indent="0">
              <a:spcBef>
                <a:spcPts val="600"/>
              </a:spcBef>
              <a:spcAft>
                <a:spcPts val="600"/>
              </a:spcAft>
              <a:buClr>
                <a:srgbClr val="FFFFFF"/>
              </a:buClr>
              <a:buFont typeface="Wingdings 3" charset="2"/>
              <a:buNone/>
            </a:pPr>
            <a:endParaRPr lang="en-US" b="1" dirty="0">
              <a:solidFill>
                <a:schemeClr val="bg1"/>
              </a:solidFill>
              <a:latin typeface="Arial Nova" panose="020B0504020202020204" pitchFamily="34" charset="0"/>
            </a:endParaRPr>
          </a:p>
          <a:p>
            <a:pPr marL="55563" indent="0">
              <a:spcBef>
                <a:spcPts val="600"/>
              </a:spcBef>
              <a:buClr>
                <a:srgbClr val="FFFFFF"/>
              </a:buClr>
              <a:buFont typeface="Wingdings 3" charset="2"/>
              <a:buNone/>
            </a:pPr>
            <a:r>
              <a:rPr lang="en-US" sz="2400" b="1" dirty="0" err="1">
                <a:solidFill>
                  <a:schemeClr val="bg1"/>
                </a:solidFill>
                <a:latin typeface="Arial Nova" panose="020B0504020202020204" pitchFamily="34" charset="0"/>
              </a:rPr>
              <a:t>Wifi</a:t>
            </a:r>
            <a:r>
              <a:rPr lang="en-US" sz="2400" b="1" dirty="0">
                <a:solidFill>
                  <a:schemeClr val="bg1"/>
                </a:solidFill>
                <a:latin typeface="Arial Nova" panose="020B0504020202020204" pitchFamily="34" charset="0"/>
              </a:rPr>
              <a:t>: </a:t>
            </a:r>
            <a:r>
              <a:rPr lang="en-US" sz="2400" b="1" dirty="0" err="1">
                <a:solidFill>
                  <a:schemeClr val="bg1"/>
                </a:solidFill>
                <a:latin typeface="Arial Nova" panose="020B0504020202020204" pitchFamily="34" charset="0"/>
              </a:rPr>
              <a:t>xxxxxx</a:t>
            </a:r>
            <a:endParaRPr lang="en-US" sz="2400" b="1" dirty="0">
              <a:solidFill>
                <a:schemeClr val="bg1"/>
              </a:solidFill>
              <a:latin typeface="Arial Nova" panose="020B0504020202020204" pitchFamily="34" charset="0"/>
            </a:endParaRPr>
          </a:p>
          <a:p>
            <a:pPr marL="55563" indent="0">
              <a:spcBef>
                <a:spcPts val="600"/>
              </a:spcBef>
              <a:buClr>
                <a:srgbClr val="FFFFFF"/>
              </a:buClr>
              <a:buFont typeface="Wingdings 3" charset="2"/>
              <a:buNone/>
            </a:pPr>
            <a:r>
              <a:rPr lang="en-US" sz="2400" b="1" dirty="0">
                <a:solidFill>
                  <a:schemeClr val="bg1"/>
                </a:solidFill>
                <a:latin typeface="Arial Nova" panose="020B0504020202020204" pitchFamily="34" charset="0"/>
              </a:rPr>
              <a:t>Password: </a:t>
            </a:r>
            <a:r>
              <a:rPr lang="en-US" sz="2400" b="1" dirty="0" err="1">
                <a:solidFill>
                  <a:schemeClr val="bg1"/>
                </a:solidFill>
                <a:latin typeface="Arial Nova" panose="020B0504020202020204" pitchFamily="34" charset="0"/>
              </a:rPr>
              <a:t>xxxxx</a:t>
            </a:r>
            <a:endParaRPr lang="en-US" sz="2400" b="1"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3008383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BA6C6-2D1B-2C11-A889-2689696C8DAA}"/>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88881B5C-A0D9-DA7B-C3F0-C5067862D08F}"/>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4000" dirty="0">
                <a:solidFill>
                  <a:schemeClr val="tx1"/>
                </a:solidFill>
                <a:effectLst/>
                <a:latin typeface="Arial Nova" panose="020B0504020202020204" pitchFamily="34" charset="0"/>
              </a:rPr>
              <a:t>Balance Sheet </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Total Current Assets: $3.5m, up $570K</a:t>
            </a:r>
          </a:p>
          <a:p>
            <a:pPr marL="1143000"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Total Assets: $5.5m, up $672K</a:t>
            </a:r>
            <a:endParaRPr lang="en-US" sz="3200" dirty="0">
              <a:solidFill>
                <a:schemeClr val="tx1"/>
              </a:solidFill>
              <a:effectLst/>
              <a:latin typeface="Arial Nova" panose="020B0504020202020204" pitchFamily="34" charset="0"/>
            </a:endParaRPr>
          </a:p>
          <a:p>
            <a:pPr marL="1143000"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Total Liabilities: $2.2m, up $512K </a:t>
            </a:r>
          </a:p>
          <a:p>
            <a:pPr marL="1143000"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Total Net Assets: $3.2m, up $160K </a:t>
            </a:r>
          </a:p>
        </p:txBody>
      </p:sp>
      <p:sp>
        <p:nvSpPr>
          <p:cNvPr id="2" name="Subtitle 2">
            <a:extLst>
              <a:ext uri="{FF2B5EF4-FFF2-40B4-BE49-F238E27FC236}">
                <a16:creationId xmlns:a16="http://schemas.microsoft.com/office/drawing/2014/main" id="{D9ECA5C1-7C0A-9F2C-8C8F-43EC7C506C98}"/>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126ED2B3-47F8-8024-3007-7BCA1C83E85E}"/>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latin typeface="Arial Nova" panose="020B0504020202020204" pitchFamily="34" charset="0"/>
              </a:rPr>
              <a:t>November Financials</a:t>
            </a:r>
            <a:endParaRPr lang="en-US" sz="4400" dirty="0">
              <a:solidFill>
                <a:schemeClr val="bg1"/>
              </a:solidFill>
              <a:effectLst/>
              <a:latin typeface="Arial Nova" panose="020B0504020202020204" pitchFamily="34" charset="0"/>
            </a:endParaRPr>
          </a:p>
        </p:txBody>
      </p:sp>
    </p:spTree>
    <p:extLst>
      <p:ext uri="{BB962C8B-B14F-4D97-AF65-F5344CB8AC3E}">
        <p14:creationId xmlns:p14="http://schemas.microsoft.com/office/powerpoint/2010/main" val="38325579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EE656-71F2-D70C-4F08-54CDEC26B3CF}"/>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30CB88C6-77BC-6114-AC77-B9FCF70289F2}"/>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4000" dirty="0">
                <a:solidFill>
                  <a:schemeClr val="tx1"/>
                </a:solidFill>
                <a:effectLst/>
                <a:latin typeface="Arial Nova" panose="020B0504020202020204" pitchFamily="34" charset="0"/>
              </a:rPr>
              <a:t>Statement of Activities </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Membership: 2025 dues ahead $125K (revenue up because of $40 dues increase, despite # of members down compared to 2024)</a:t>
            </a:r>
            <a:endParaRPr lang="en-US" sz="2400" dirty="0">
              <a:solidFill>
                <a:schemeClr val="tx1"/>
              </a:solidFill>
              <a:effectLst/>
              <a:latin typeface="Arial Nova" panose="020B0504020202020204" pitchFamily="34" charset="0"/>
            </a:endParaRP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Promotions: HGS $</a:t>
            </a:r>
            <a:r>
              <a:rPr lang="en-US" sz="3200" dirty="0">
                <a:solidFill>
                  <a:schemeClr val="tx1"/>
                </a:solidFill>
                <a:latin typeface="Arial Nova" panose="020B0504020202020204" pitchFamily="34" charset="0"/>
              </a:rPr>
              <a:t>272</a:t>
            </a:r>
            <a:r>
              <a:rPr lang="en-US" sz="3200" dirty="0">
                <a:solidFill>
                  <a:schemeClr val="tx1"/>
                </a:solidFill>
                <a:effectLst/>
                <a:latin typeface="Arial Nova" panose="020B0504020202020204" pitchFamily="34" charset="0"/>
              </a:rPr>
              <a:t>K </a:t>
            </a:r>
            <a:endParaRPr lang="en-US" sz="2400" dirty="0">
              <a:solidFill>
                <a:schemeClr val="tx1"/>
              </a:solidFill>
              <a:effectLst/>
              <a:latin typeface="Arial Nova" panose="020B0504020202020204" pitchFamily="34" charset="0"/>
            </a:endParaRPr>
          </a:p>
        </p:txBody>
      </p:sp>
      <p:sp>
        <p:nvSpPr>
          <p:cNvPr id="2" name="Subtitle 2">
            <a:extLst>
              <a:ext uri="{FF2B5EF4-FFF2-40B4-BE49-F238E27FC236}">
                <a16:creationId xmlns:a16="http://schemas.microsoft.com/office/drawing/2014/main" id="{A9804006-28C3-FF31-AD3B-4B9878CA3775}"/>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8C9DFB15-1D80-2443-32F6-DC29DFCE2DBD}"/>
              </a:ext>
            </a:extLst>
          </p:cNvPr>
          <p:cNvSpPr txBox="1"/>
          <p:nvPr/>
        </p:nvSpPr>
        <p:spPr>
          <a:xfrm>
            <a:off x="1089279" y="869907"/>
            <a:ext cx="8045577" cy="769441"/>
          </a:xfrm>
          <a:prstGeom prst="rect">
            <a:avLst/>
          </a:prstGeom>
          <a:noFill/>
        </p:spPr>
        <p:txBody>
          <a:bodyPr wrap="square" rtlCol="0">
            <a:spAutoFit/>
          </a:bodyPr>
          <a:lstStyle/>
          <a:p>
            <a:pPr>
              <a:spcBef>
                <a:spcPts val="600"/>
              </a:spcBef>
              <a:buClr>
                <a:srgbClr val="FFFFFF"/>
              </a:buClr>
            </a:pPr>
            <a:r>
              <a:rPr lang="en-US" sz="4400" dirty="0">
                <a:solidFill>
                  <a:schemeClr val="bg1"/>
                </a:solidFill>
                <a:latin typeface="Arial Nova" panose="020B0504020202020204" pitchFamily="34" charset="0"/>
              </a:rPr>
              <a:t>November Financials</a:t>
            </a:r>
            <a:endParaRPr lang="en-US" sz="4400" dirty="0">
              <a:solidFill>
                <a:schemeClr val="bg1"/>
              </a:solidFill>
              <a:effectLst/>
              <a:latin typeface="Arial Nova" panose="020B0504020202020204" pitchFamily="34" charset="0"/>
            </a:endParaRPr>
          </a:p>
        </p:txBody>
      </p:sp>
    </p:spTree>
    <p:extLst>
      <p:ext uri="{BB962C8B-B14F-4D97-AF65-F5344CB8AC3E}">
        <p14:creationId xmlns:p14="http://schemas.microsoft.com/office/powerpoint/2010/main" val="2676735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9BB4E-64EB-2514-127A-046797621889}"/>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2EF5D10F-8FAE-1E5A-8CCC-079FF9D83CF7}"/>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4000" dirty="0">
                <a:solidFill>
                  <a:schemeClr val="tx1"/>
                </a:solidFill>
                <a:effectLst/>
                <a:latin typeface="Arial Nova" panose="020B0504020202020204" pitchFamily="34" charset="0"/>
              </a:rPr>
              <a:t>Statement of Activities </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Public Policy</a:t>
            </a:r>
            <a:r>
              <a:rPr lang="en-US" sz="3200" dirty="0">
                <a:solidFill>
                  <a:schemeClr val="tx1"/>
                </a:solidFill>
                <a:latin typeface="Arial Nova" panose="020B0504020202020204" pitchFamily="34" charset="0"/>
              </a:rPr>
              <a:t> </a:t>
            </a:r>
            <a:r>
              <a:rPr lang="en-US" sz="3200" dirty="0">
                <a:solidFill>
                  <a:schemeClr val="tx1"/>
                </a:solidFill>
                <a:effectLst/>
                <a:latin typeface="Arial Nova" panose="020B0504020202020204" pitchFamily="34" charset="0"/>
              </a:rPr>
              <a:t>&amp; Administration: Expenses primarily labor &amp; overhead </a:t>
            </a:r>
          </a:p>
          <a:p>
            <a:pPr marL="1143000"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Leadership: Travel to NAR events</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Bottom Line: $651,686 vs. $585,210 in 2024</a:t>
            </a:r>
            <a:endParaRPr lang="en-US" sz="3200" dirty="0">
              <a:solidFill>
                <a:schemeClr val="tx1"/>
              </a:solidFill>
              <a:latin typeface="Arial Nova" panose="020B0504020202020204" pitchFamily="34" charset="0"/>
            </a:endParaRPr>
          </a:p>
        </p:txBody>
      </p:sp>
      <p:sp>
        <p:nvSpPr>
          <p:cNvPr id="2" name="Subtitle 2">
            <a:extLst>
              <a:ext uri="{FF2B5EF4-FFF2-40B4-BE49-F238E27FC236}">
                <a16:creationId xmlns:a16="http://schemas.microsoft.com/office/drawing/2014/main" id="{FFE99F98-3E5E-B6C2-DD46-089C5463FC89}"/>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BBFDABBC-A4AD-0EF9-5327-79D57059DC07}"/>
              </a:ext>
            </a:extLst>
          </p:cNvPr>
          <p:cNvSpPr txBox="1"/>
          <p:nvPr/>
        </p:nvSpPr>
        <p:spPr>
          <a:xfrm>
            <a:off x="1089279" y="869907"/>
            <a:ext cx="8045577" cy="769441"/>
          </a:xfrm>
          <a:prstGeom prst="rect">
            <a:avLst/>
          </a:prstGeom>
          <a:noFill/>
        </p:spPr>
        <p:txBody>
          <a:bodyPr wrap="square" rtlCol="0">
            <a:spAutoFit/>
          </a:bodyPr>
          <a:lstStyle/>
          <a:p>
            <a:pPr>
              <a:spcBef>
                <a:spcPts val="600"/>
              </a:spcBef>
              <a:buClr>
                <a:srgbClr val="FFFFFF"/>
              </a:buClr>
            </a:pPr>
            <a:r>
              <a:rPr lang="en-US" sz="4400" dirty="0">
                <a:solidFill>
                  <a:schemeClr val="bg1"/>
                </a:solidFill>
                <a:latin typeface="Arial Nova" panose="020B0504020202020204" pitchFamily="34" charset="0"/>
              </a:rPr>
              <a:t>November Financials</a:t>
            </a:r>
            <a:endParaRPr lang="en-US" sz="4400" dirty="0">
              <a:solidFill>
                <a:schemeClr val="bg1"/>
              </a:solidFill>
              <a:effectLst/>
              <a:latin typeface="Arial Nova" panose="020B0504020202020204" pitchFamily="34" charset="0"/>
            </a:endParaRPr>
          </a:p>
        </p:txBody>
      </p:sp>
    </p:spTree>
    <p:extLst>
      <p:ext uri="{BB962C8B-B14F-4D97-AF65-F5344CB8AC3E}">
        <p14:creationId xmlns:p14="http://schemas.microsoft.com/office/powerpoint/2010/main" val="379994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E8D43E-6D04-A29C-9B31-ABE3666358C3}"/>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AF32EB8F-A676-2D27-DE9E-BB08125DABAB}"/>
              </a:ext>
            </a:extLst>
          </p:cNvPr>
          <p:cNvSpPr>
            <a:spLocks noGrp="1"/>
          </p:cNvSpPr>
          <p:nvPr>
            <p:ph idx="1"/>
          </p:nvPr>
        </p:nvSpPr>
        <p:spPr>
          <a:xfrm>
            <a:off x="1049083" y="2321222"/>
            <a:ext cx="10093833" cy="4421716"/>
          </a:xfrm>
        </p:spPr>
        <p:txBody>
          <a:bodyPr>
            <a:normAutofit lnSpcReduction="10000"/>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4000" dirty="0">
                <a:solidFill>
                  <a:schemeClr val="tx1"/>
                </a:solidFill>
                <a:latin typeface="Arial Nova" panose="020B0504020202020204" pitchFamily="34" charset="0"/>
              </a:rPr>
              <a:t>Bylaws Change</a:t>
            </a:r>
          </a:p>
          <a:p>
            <a:pPr marL="914400" indent="0">
              <a:buNone/>
            </a:pPr>
            <a:r>
              <a:rPr lang="en-US" b="1" dirty="0">
                <a:solidFill>
                  <a:schemeClr val="tx1"/>
                </a:solidFill>
                <a:latin typeface="Arial" panose="020B0604020202020204" pitchFamily="34" charset="0"/>
                <a:cs typeface="Arial" panose="020B0604020202020204" pitchFamily="34" charset="0"/>
              </a:rPr>
              <a:t>Article XI Officers and Directors </a:t>
            </a:r>
          </a:p>
          <a:p>
            <a:pPr marL="914400" indent="0">
              <a:spcBef>
                <a:spcPts val="600"/>
              </a:spcBef>
              <a:buNone/>
            </a:pPr>
            <a:r>
              <a:rPr lang="en-US" b="1" dirty="0">
                <a:solidFill>
                  <a:schemeClr val="tx1"/>
                </a:solidFill>
                <a:latin typeface="Arial" panose="020B0604020202020204" pitchFamily="34" charset="0"/>
                <a:cs typeface="Arial" panose="020B0604020202020204" pitchFamily="34" charset="0"/>
              </a:rPr>
              <a:t>Section 8.    </a:t>
            </a:r>
            <a:r>
              <a:rPr lang="en-US" b="1" u="sng" dirty="0">
                <a:solidFill>
                  <a:schemeClr val="tx1"/>
                </a:solidFill>
                <a:latin typeface="Arial" panose="020B0604020202020204" pitchFamily="34" charset="0"/>
                <a:cs typeface="Arial" panose="020B0604020202020204" pitchFamily="34" charset="0"/>
              </a:rPr>
              <a:t>Executive Roundtable Election of Directors</a:t>
            </a:r>
            <a:r>
              <a:rPr lang="en-US" b="1" dirty="0">
                <a:solidFill>
                  <a:schemeClr val="tx1"/>
                </a:solidFill>
                <a:latin typeface="Arial" panose="020B0604020202020204" pitchFamily="34" charset="0"/>
                <a:cs typeface="Arial" panose="020B0604020202020204" pitchFamily="34" charset="0"/>
              </a:rPr>
              <a:t>.</a:t>
            </a:r>
            <a:endParaRPr lang="en-US" dirty="0">
              <a:solidFill>
                <a:schemeClr val="tx1"/>
              </a:solidFill>
              <a:latin typeface="Arial" panose="020B0604020202020204" pitchFamily="34" charset="0"/>
              <a:cs typeface="Arial" panose="020B0604020202020204" pitchFamily="34" charset="0"/>
            </a:endParaRPr>
          </a:p>
          <a:p>
            <a:endParaRPr lang="en-US" sz="700" dirty="0">
              <a:solidFill>
                <a:schemeClr val="tx1"/>
              </a:solidFill>
              <a:latin typeface="Arial" panose="020B0604020202020204" pitchFamily="34" charset="0"/>
              <a:cs typeface="Arial" panose="020B0604020202020204" pitchFamily="34" charset="0"/>
            </a:endParaRPr>
          </a:p>
          <a:p>
            <a:pPr marL="914400" indent="914400">
              <a:spcBef>
                <a:spcPts val="0"/>
              </a:spcBef>
              <a:buNone/>
            </a:pPr>
            <a:r>
              <a:rPr lang="en-US" dirty="0">
                <a:solidFill>
                  <a:schemeClr val="tx1"/>
                </a:solidFill>
                <a:latin typeface="Arial" panose="020B0604020202020204" pitchFamily="34" charset="0"/>
                <a:cs typeface="Arial" panose="020B0604020202020204" pitchFamily="34" charset="0"/>
              </a:rPr>
              <a:t>(a) The members of the Executive Roundtable shall be one (1) REALTOR® owner or corporate officer who holds primary membership in the Association and whose firm is among the top ten </a:t>
            </a:r>
            <a:r>
              <a:rPr lang="en-US" strike="sngStrike" dirty="0">
                <a:solidFill>
                  <a:schemeClr val="tx1"/>
                </a:solidFill>
                <a:highlight>
                  <a:srgbClr val="FFFF00"/>
                </a:highlight>
                <a:latin typeface="Arial" panose="020B0604020202020204" pitchFamily="34" charset="0"/>
                <a:cs typeface="Arial" panose="020B0604020202020204" pitchFamily="34" charset="0"/>
              </a:rPr>
              <a:t>(90)</a:t>
            </a:r>
            <a:r>
              <a:rPr lang="en-US" dirty="0">
                <a:solidFill>
                  <a:schemeClr val="tx1"/>
                </a:solidFill>
                <a:highlight>
                  <a:srgbClr val="FFFF00"/>
                </a:highlight>
                <a:latin typeface="Arial" panose="020B0604020202020204" pitchFamily="34" charset="0"/>
                <a:cs typeface="Arial" panose="020B0604020202020204" pitchFamily="34" charset="0"/>
              </a:rPr>
              <a:t> </a:t>
            </a:r>
            <a:r>
              <a:rPr lang="en-US" u="sng" dirty="0">
                <a:solidFill>
                  <a:schemeClr val="tx1"/>
                </a:solidFill>
                <a:highlight>
                  <a:srgbClr val="FFFF00"/>
                </a:highlight>
                <a:latin typeface="Arial" panose="020B0604020202020204" pitchFamily="34" charset="0"/>
                <a:cs typeface="Arial" panose="020B0604020202020204" pitchFamily="34" charset="0"/>
              </a:rPr>
              <a:t>(10) </a:t>
            </a:r>
            <a:r>
              <a:rPr lang="en-US" dirty="0">
                <a:solidFill>
                  <a:schemeClr val="tx1"/>
                </a:solidFill>
                <a:latin typeface="Arial" panose="020B0604020202020204" pitchFamily="34" charset="0"/>
                <a:cs typeface="Arial" panose="020B0604020202020204" pitchFamily="34" charset="0"/>
              </a:rPr>
              <a:t>firms as determined in </a:t>
            </a:r>
            <a:r>
              <a:rPr lang="en-US" strike="sngStrike" dirty="0">
                <a:solidFill>
                  <a:schemeClr val="tx1"/>
                </a:solidFill>
                <a:highlight>
                  <a:srgbClr val="FFFF00"/>
                </a:highlight>
                <a:latin typeface="Arial" panose="020B0604020202020204" pitchFamily="34" charset="0"/>
                <a:cs typeface="Arial" panose="020B0604020202020204" pitchFamily="34" charset="0"/>
              </a:rPr>
              <a:t>December</a:t>
            </a:r>
            <a:r>
              <a:rPr lang="en-US" dirty="0">
                <a:solidFill>
                  <a:schemeClr val="tx1"/>
                </a:solidFill>
                <a:highlight>
                  <a:srgbClr val="FFFF00"/>
                </a:highlight>
                <a:latin typeface="Arial" panose="020B0604020202020204" pitchFamily="34" charset="0"/>
                <a:cs typeface="Arial" panose="020B0604020202020204" pitchFamily="34" charset="0"/>
              </a:rPr>
              <a:t> </a:t>
            </a:r>
            <a:r>
              <a:rPr lang="en-US" u="sng" dirty="0">
                <a:solidFill>
                  <a:schemeClr val="tx1"/>
                </a:solidFill>
                <a:highlight>
                  <a:srgbClr val="FFFF00"/>
                </a:highlight>
                <a:latin typeface="Arial" panose="020B0604020202020204" pitchFamily="34" charset="0"/>
                <a:cs typeface="Arial" panose="020B0604020202020204" pitchFamily="34" charset="0"/>
              </a:rPr>
              <a:t>January</a:t>
            </a:r>
            <a:r>
              <a:rPr lang="en-US" dirty="0">
                <a:solidFill>
                  <a:schemeClr val="tx1"/>
                </a:solidFill>
                <a:highlight>
                  <a:srgbClr val="FFFF00"/>
                </a:highlight>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of each year based upon the total number of primary REALTOR® members in this Association under the firm’s broker license. </a:t>
            </a:r>
          </a:p>
          <a:p>
            <a:pPr marL="0" indent="0">
              <a:spcBef>
                <a:spcPts val="0"/>
              </a:spcBef>
              <a:buNone/>
            </a:pPr>
            <a:endParaRPr lang="en-US" sz="700" dirty="0">
              <a:solidFill>
                <a:schemeClr val="tx1"/>
              </a:solidFill>
              <a:latin typeface="Arial" panose="020B0604020202020204" pitchFamily="34" charset="0"/>
              <a:cs typeface="Arial" panose="020B0604020202020204" pitchFamily="34" charset="0"/>
            </a:endParaRPr>
          </a:p>
          <a:p>
            <a:pPr marL="1828800" indent="801688">
              <a:spcBef>
                <a:spcPts val="600"/>
              </a:spcBef>
              <a:buNone/>
            </a:pPr>
            <a:r>
              <a:rPr lang="en-US" dirty="0">
                <a:solidFill>
                  <a:schemeClr val="tx1"/>
                </a:solidFill>
                <a:latin typeface="Arial" panose="020B0604020202020204" pitchFamily="34" charset="0"/>
                <a:cs typeface="Arial" panose="020B0604020202020204" pitchFamily="34" charset="0"/>
              </a:rPr>
              <a:t>(1) Commencing in the year 2001 and no later than </a:t>
            </a:r>
            <a:r>
              <a:rPr lang="en-US" strike="sngStrike" dirty="0">
                <a:solidFill>
                  <a:schemeClr val="tx1"/>
                </a:solidFill>
                <a:highlight>
                  <a:srgbClr val="FFFF00"/>
                </a:highlight>
                <a:latin typeface="Arial" panose="020B0604020202020204" pitchFamily="34" charset="0"/>
                <a:cs typeface="Arial" panose="020B0604020202020204" pitchFamily="34" charset="0"/>
              </a:rPr>
              <a:t>December 31</a:t>
            </a:r>
            <a:r>
              <a:rPr lang="en-US" strike="sngStrike" baseline="30000" dirty="0">
                <a:solidFill>
                  <a:schemeClr val="tx1"/>
                </a:solidFill>
                <a:highlight>
                  <a:srgbClr val="FFFF00"/>
                </a:highlight>
                <a:latin typeface="Arial" panose="020B0604020202020204" pitchFamily="34" charset="0"/>
                <a:cs typeface="Arial" panose="020B0604020202020204" pitchFamily="34" charset="0"/>
              </a:rPr>
              <a:t>st</a:t>
            </a:r>
            <a:r>
              <a:rPr lang="en-US" dirty="0">
                <a:solidFill>
                  <a:schemeClr val="tx1"/>
                </a:solidFill>
                <a:highlight>
                  <a:srgbClr val="FFFF00"/>
                </a:highlight>
                <a:latin typeface="Arial" panose="020B0604020202020204" pitchFamily="34" charset="0"/>
                <a:cs typeface="Arial" panose="020B0604020202020204" pitchFamily="34" charset="0"/>
              </a:rPr>
              <a:t> </a:t>
            </a:r>
            <a:r>
              <a:rPr lang="en-US" u="sng" dirty="0">
                <a:solidFill>
                  <a:schemeClr val="tx1"/>
                </a:solidFill>
                <a:highlight>
                  <a:srgbClr val="FFFF00"/>
                </a:highlight>
                <a:latin typeface="Arial" panose="020B0604020202020204" pitchFamily="34" charset="0"/>
                <a:cs typeface="Arial" panose="020B0604020202020204" pitchFamily="34" charset="0"/>
              </a:rPr>
              <a:t>January 31</a:t>
            </a:r>
            <a:r>
              <a:rPr lang="en-US" u="sng" baseline="30000" dirty="0">
                <a:solidFill>
                  <a:schemeClr val="tx1"/>
                </a:solidFill>
                <a:highlight>
                  <a:srgbClr val="FFFF00"/>
                </a:highlight>
                <a:latin typeface="Arial" panose="020B0604020202020204" pitchFamily="34" charset="0"/>
                <a:cs typeface="Arial" panose="020B0604020202020204" pitchFamily="34" charset="0"/>
              </a:rPr>
              <a:t>st</a:t>
            </a:r>
            <a:r>
              <a:rPr lang="en-US" dirty="0">
                <a:solidFill>
                  <a:schemeClr val="tx1"/>
                </a:solidFill>
                <a:highlight>
                  <a:srgbClr val="FFFF00"/>
                </a:highlight>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of each year, the Executive Roundtable shall elect one of its members to serve a three (3) year term as one of the five (5) new Directors elected to the Board of Directors for the following year.</a:t>
            </a:r>
          </a:p>
        </p:txBody>
      </p:sp>
      <p:sp>
        <p:nvSpPr>
          <p:cNvPr id="2" name="Subtitle 2">
            <a:extLst>
              <a:ext uri="{FF2B5EF4-FFF2-40B4-BE49-F238E27FC236}">
                <a16:creationId xmlns:a16="http://schemas.microsoft.com/office/drawing/2014/main" id="{690B946F-52EF-9B57-F0A8-89E6623F2377}"/>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6E76EBBF-3B03-8D24-407F-EBD2E0EFB7D3}"/>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effectLst/>
                <a:latin typeface="Arial Nova" panose="020B0504020202020204" pitchFamily="34" charset="0"/>
              </a:rPr>
              <a:t>President’s Report</a:t>
            </a:r>
          </a:p>
        </p:txBody>
      </p:sp>
    </p:spTree>
    <p:extLst>
      <p:ext uri="{BB962C8B-B14F-4D97-AF65-F5344CB8AC3E}">
        <p14:creationId xmlns:p14="http://schemas.microsoft.com/office/powerpoint/2010/main" val="3493192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6F4C9-15F8-0532-F166-7C7FA39A3B8A}"/>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1BFC6F6B-6D76-D51C-E301-42DF4A349839}"/>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4000" dirty="0">
                <a:solidFill>
                  <a:schemeClr val="tx1"/>
                </a:solidFill>
                <a:latin typeface="Arial Nova" panose="020B0504020202020204" pitchFamily="34" charset="0"/>
              </a:rPr>
              <a:t>Bylaws Change</a:t>
            </a:r>
          </a:p>
          <a:p>
            <a:pPr marL="914400" indent="0">
              <a:buNone/>
            </a:pPr>
            <a:r>
              <a:rPr lang="en-US" b="1" dirty="0">
                <a:solidFill>
                  <a:schemeClr val="tx1"/>
                </a:solidFill>
                <a:latin typeface="Arial" panose="020B0604020202020204" pitchFamily="34" charset="0"/>
                <a:cs typeface="Arial" panose="020B0604020202020204" pitchFamily="34" charset="0"/>
              </a:rPr>
              <a:t>Article XI Officers and Directors </a:t>
            </a:r>
          </a:p>
          <a:p>
            <a:pPr marL="914400" indent="458788">
              <a:spcBef>
                <a:spcPts val="600"/>
              </a:spcBef>
              <a:buNone/>
            </a:pPr>
            <a:r>
              <a:rPr lang="en-US" b="1" dirty="0">
                <a:solidFill>
                  <a:schemeClr val="tx1"/>
                </a:solidFill>
                <a:latin typeface="Arial" panose="020B0604020202020204" pitchFamily="34" charset="0"/>
                <a:cs typeface="Arial" panose="020B0604020202020204" pitchFamily="34" charset="0"/>
              </a:rPr>
              <a:t>Section 3.    </a:t>
            </a:r>
            <a:r>
              <a:rPr lang="en-US" b="1" u="sng" dirty="0">
                <a:solidFill>
                  <a:schemeClr val="tx1"/>
                </a:solidFill>
                <a:latin typeface="Arial" panose="020B0604020202020204" pitchFamily="34" charset="0"/>
                <a:cs typeface="Arial" panose="020B0604020202020204" pitchFamily="34" charset="0"/>
              </a:rPr>
              <a:t>Board of Directors</a:t>
            </a:r>
            <a:r>
              <a:rPr lang="en-US" b="1" dirty="0">
                <a:solidFill>
                  <a:schemeClr val="tx1"/>
                </a:solidFill>
                <a:latin typeface="Arial" panose="020B0604020202020204" pitchFamily="34" charset="0"/>
                <a:cs typeface="Arial" panose="020B0604020202020204" pitchFamily="34" charset="0"/>
              </a:rPr>
              <a:t>.  </a:t>
            </a:r>
            <a:r>
              <a:rPr lang="en-US" dirty="0">
                <a:solidFill>
                  <a:schemeClr val="tx1"/>
                </a:solidFill>
                <a:latin typeface="Arial" panose="020B0604020202020204" pitchFamily="34" charset="0"/>
                <a:cs typeface="Arial" panose="020B0604020202020204" pitchFamily="34" charset="0"/>
              </a:rPr>
              <a:t>The governing body of the Association shall be a Board of Directors (herein referred to as “Board,” “Board of Directors,” or “Directors”) consisting of fifteen (15) Directors, </a:t>
            </a:r>
            <a:r>
              <a:rPr lang="en-US" dirty="0">
                <a:solidFill>
                  <a:schemeClr val="tx1"/>
                </a:solidFill>
                <a:highlight>
                  <a:srgbClr val="FFFF00"/>
                </a:highlight>
                <a:latin typeface="Arial" panose="020B0604020202020204" pitchFamily="34" charset="0"/>
                <a:cs typeface="Arial" panose="020B0604020202020204" pitchFamily="34" charset="0"/>
              </a:rPr>
              <a:t>which shall include the elected Officers</a:t>
            </a:r>
            <a:r>
              <a:rPr lang="en-US" dirty="0">
                <a:solidFill>
                  <a:schemeClr val="tx1"/>
                </a:solidFill>
                <a:latin typeface="Arial" panose="020B0604020202020204" pitchFamily="34" charset="0"/>
                <a:cs typeface="Arial" panose="020B0604020202020204" pitchFamily="34" charset="0"/>
              </a:rPr>
              <a:t>, all of which shall have the right to vote on issues before the Board. Five (5) new Directors shall be elected each year to serve for terms of three (3) years. Of those five (5) new Director vacancies, the voting Members shall elect Directors to four (4) of the new Director vacancies and any vacancy from an unexpired term of a Director. The remaining one (1) new Director vacancy shall be selected by the Executive Roundtable. In the event there is a vacancy of an unexpired term for a Director selected by the Executive Roundtable, that vacancy shall also be selected by the Executive Roundtable.</a:t>
            </a:r>
          </a:p>
        </p:txBody>
      </p:sp>
      <p:sp>
        <p:nvSpPr>
          <p:cNvPr id="2" name="Subtitle 2">
            <a:extLst>
              <a:ext uri="{FF2B5EF4-FFF2-40B4-BE49-F238E27FC236}">
                <a16:creationId xmlns:a16="http://schemas.microsoft.com/office/drawing/2014/main" id="{63877909-E361-4BD1-762B-FF9B47135042}"/>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E5EC0A30-B44A-2A47-096C-05DB95151D27}"/>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effectLst/>
                <a:latin typeface="Arial Nova" panose="020B0504020202020204" pitchFamily="34" charset="0"/>
              </a:rPr>
              <a:t>President’s Report</a:t>
            </a:r>
          </a:p>
        </p:txBody>
      </p:sp>
    </p:spTree>
    <p:extLst>
      <p:ext uri="{BB962C8B-B14F-4D97-AF65-F5344CB8AC3E}">
        <p14:creationId xmlns:p14="http://schemas.microsoft.com/office/powerpoint/2010/main" val="4218266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3B078-4982-36D1-F346-B2116F67F7B6}"/>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84FBD999-D759-98A3-D753-850279201E63}"/>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4000" dirty="0">
                <a:solidFill>
                  <a:schemeClr val="tx1"/>
                </a:solidFill>
                <a:latin typeface="Arial Nova" panose="020B0504020202020204" pitchFamily="34" charset="0"/>
              </a:rPr>
              <a:t>Board of Director Positions</a:t>
            </a:r>
          </a:p>
          <a:p>
            <a:pPr marL="1161288" lvl="2"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Abby Hauke to fill Sarah Venes position </a:t>
            </a:r>
          </a:p>
          <a:p>
            <a:pPr marL="1161288" lvl="2"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Two Executive Roundtable positions available </a:t>
            </a:r>
          </a:p>
          <a:p>
            <a:pPr marL="1161288" lvl="2"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January 20</a:t>
            </a:r>
            <a:r>
              <a:rPr lang="en-US" sz="3000" baseline="30000" dirty="0">
                <a:solidFill>
                  <a:schemeClr val="tx1"/>
                </a:solidFill>
                <a:latin typeface="Arial Nova" panose="020B0504020202020204" pitchFamily="34" charset="0"/>
              </a:rPr>
              <a:t>th</a:t>
            </a:r>
            <a:r>
              <a:rPr lang="en-US" sz="3000" dirty="0">
                <a:solidFill>
                  <a:schemeClr val="tx1"/>
                </a:solidFill>
                <a:latin typeface="Arial Nova" panose="020B0504020202020204" pitchFamily="34" charset="0"/>
              </a:rPr>
              <a:t> run census of GMAR to determine which firms comprise the top 10 </a:t>
            </a:r>
          </a:p>
        </p:txBody>
      </p:sp>
      <p:sp>
        <p:nvSpPr>
          <p:cNvPr id="2" name="Subtitle 2">
            <a:extLst>
              <a:ext uri="{FF2B5EF4-FFF2-40B4-BE49-F238E27FC236}">
                <a16:creationId xmlns:a16="http://schemas.microsoft.com/office/drawing/2014/main" id="{DE347545-8E18-6587-8CC6-EF6E999085CA}"/>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00803A87-35D0-B014-D8BB-2A8CF17261CF}"/>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effectLst/>
                <a:latin typeface="Arial Nova" panose="020B0504020202020204" pitchFamily="34" charset="0"/>
              </a:rPr>
              <a:t>President’s Report</a:t>
            </a:r>
          </a:p>
        </p:txBody>
      </p:sp>
    </p:spTree>
    <p:extLst>
      <p:ext uri="{BB962C8B-B14F-4D97-AF65-F5344CB8AC3E}">
        <p14:creationId xmlns:p14="http://schemas.microsoft.com/office/powerpoint/2010/main" val="1942059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1B7A66-68C5-2DB0-00BB-748CC143EE45}"/>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49CFDA82-D1AF-2203-64B5-F283F9B8D18E}"/>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4000" dirty="0">
                <a:solidFill>
                  <a:schemeClr val="tx1"/>
                </a:solidFill>
                <a:latin typeface="Arial Nova" panose="020B0504020202020204" pitchFamily="34" charset="0"/>
              </a:rPr>
              <a:t>DiscoverMilwaukee.com</a:t>
            </a:r>
          </a:p>
          <a:p>
            <a:pPr marL="1161288" lvl="2"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Karen Brienzo has started soliciting sponsors</a:t>
            </a:r>
          </a:p>
          <a:p>
            <a:pPr marL="1161288" lvl="2"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Our original plan was to generate some revenue, then update the site in WordPress </a:t>
            </a:r>
          </a:p>
          <a:p>
            <a:pPr marL="1161288" lvl="2"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Plan B is to create a new site ASAP, $4,000 to have Markt convert it </a:t>
            </a:r>
          </a:p>
        </p:txBody>
      </p:sp>
      <p:sp>
        <p:nvSpPr>
          <p:cNvPr id="2" name="Subtitle 2">
            <a:extLst>
              <a:ext uri="{FF2B5EF4-FFF2-40B4-BE49-F238E27FC236}">
                <a16:creationId xmlns:a16="http://schemas.microsoft.com/office/drawing/2014/main" id="{D829AFB4-DF16-DF61-BA0B-A1AC66205A98}"/>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2B0AAC91-0FD5-FB79-9DDD-2FFECFF595FB}"/>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effectLst/>
                <a:latin typeface="Arial Nova" panose="020B0504020202020204" pitchFamily="34" charset="0"/>
              </a:rPr>
              <a:t>President’s Report</a:t>
            </a:r>
          </a:p>
        </p:txBody>
      </p:sp>
    </p:spTree>
    <p:extLst>
      <p:ext uri="{BB962C8B-B14F-4D97-AF65-F5344CB8AC3E}">
        <p14:creationId xmlns:p14="http://schemas.microsoft.com/office/powerpoint/2010/main" val="4169725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DF0EC-C896-C35E-67F8-C659E8FB8B94}"/>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4612269A-6014-B648-62D2-9843DF4B68EC}"/>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4000" dirty="0">
                <a:solidFill>
                  <a:schemeClr val="tx1"/>
                </a:solidFill>
                <a:latin typeface="Arial Nova" panose="020B0504020202020204" pitchFamily="34" charset="0"/>
              </a:rPr>
              <a:t>Tether RE</a:t>
            </a:r>
          </a:p>
          <a:p>
            <a:pPr marL="1161288" lvl="2"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Subscriptions are not going well </a:t>
            </a:r>
          </a:p>
          <a:p>
            <a:pPr marL="1161288" lvl="2"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Last summer’s survey was encouraging</a:t>
            </a:r>
          </a:p>
          <a:p>
            <a:pPr marL="1161288" lvl="2"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We’re hitting the survey takers</a:t>
            </a:r>
          </a:p>
          <a:p>
            <a:pPr marL="1161288" lvl="2"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Also focusing on security in light of recent crime, threats against REALTORS</a:t>
            </a:r>
            <a:r>
              <a:rPr lang="en-US" sz="3000" baseline="30000" dirty="0">
                <a:solidFill>
                  <a:schemeClr val="tx1"/>
                </a:solidFill>
                <a:latin typeface="Arial Nova" panose="020B0504020202020204" pitchFamily="34" charset="0"/>
              </a:rPr>
              <a:t>®</a:t>
            </a:r>
            <a:r>
              <a:rPr lang="en-US" sz="3000" dirty="0">
                <a:solidFill>
                  <a:schemeClr val="tx1"/>
                </a:solidFill>
                <a:latin typeface="Arial Nova" panose="020B0504020202020204" pitchFamily="34" charset="0"/>
              </a:rPr>
              <a:t>  </a:t>
            </a:r>
          </a:p>
        </p:txBody>
      </p:sp>
      <p:sp>
        <p:nvSpPr>
          <p:cNvPr id="2" name="Subtitle 2">
            <a:extLst>
              <a:ext uri="{FF2B5EF4-FFF2-40B4-BE49-F238E27FC236}">
                <a16:creationId xmlns:a16="http://schemas.microsoft.com/office/drawing/2014/main" id="{641E04AF-349C-5DBF-4C66-33E4F06E2DE8}"/>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D897FC4D-6299-3F93-20AF-7CA67F9D2C0D}"/>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effectLst/>
                <a:latin typeface="Arial Nova" panose="020B0504020202020204" pitchFamily="34" charset="0"/>
              </a:rPr>
              <a:t>President’s Report</a:t>
            </a:r>
          </a:p>
        </p:txBody>
      </p:sp>
    </p:spTree>
    <p:extLst>
      <p:ext uri="{BB962C8B-B14F-4D97-AF65-F5344CB8AC3E}">
        <p14:creationId xmlns:p14="http://schemas.microsoft.com/office/powerpoint/2010/main" val="2614364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32C852-7721-FAC0-1692-A8134B63C9FC}"/>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E50C0896-83E1-A53A-ED9F-2BF503CC50E0}"/>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4000" dirty="0">
                <a:solidFill>
                  <a:schemeClr val="tx1"/>
                </a:solidFill>
                <a:latin typeface="Arial Nova" panose="020B0504020202020204" pitchFamily="34" charset="0"/>
              </a:rPr>
              <a:t>SentriLock</a:t>
            </a:r>
          </a:p>
          <a:p>
            <a:pPr marL="1161288" lvl="2"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The New SentriLock is here: 1/1/2026 – 12/31/2032 </a:t>
            </a:r>
          </a:p>
          <a:p>
            <a:pPr marL="1161288" lvl="2"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$12.54 per user, 3,250 users </a:t>
            </a:r>
          </a:p>
          <a:p>
            <a:pPr marL="1161288" lvl="2"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1-5 lockboxes can keep original allotment </a:t>
            </a:r>
          </a:p>
          <a:p>
            <a:pPr marL="1161288" lvl="2" indent="-457200">
              <a:spcBef>
                <a:spcPts val="600"/>
              </a:spcBef>
              <a:buClr>
                <a:schemeClr val="tx1"/>
              </a:buClr>
              <a:buFont typeface="Arial" panose="020B0604020202020204" pitchFamily="34" charset="0"/>
              <a:buChar char="•"/>
            </a:pPr>
            <a:r>
              <a:rPr lang="en-US" sz="2800" dirty="0">
                <a:solidFill>
                  <a:schemeClr val="tx1"/>
                </a:solidFill>
                <a:latin typeface="Arial Nova" panose="020B0504020202020204" pitchFamily="34" charset="0"/>
              </a:rPr>
              <a:t>6+ looked at average listings and current actives </a:t>
            </a:r>
          </a:p>
          <a:p>
            <a:pPr marL="1161288" lvl="2" indent="-457200">
              <a:spcBef>
                <a:spcPts val="600"/>
              </a:spcBef>
              <a:buClr>
                <a:schemeClr val="tx1"/>
              </a:buClr>
              <a:buFont typeface="Arial" panose="020B0604020202020204" pitchFamily="34" charset="0"/>
              <a:buChar char="•"/>
            </a:pPr>
            <a:r>
              <a:rPr lang="en-US" sz="2800" dirty="0">
                <a:solidFill>
                  <a:schemeClr val="tx1"/>
                </a:solidFill>
                <a:latin typeface="Arial Nova" panose="020B0504020202020204" pitchFamily="34" charset="0"/>
              </a:rPr>
              <a:t>Teams with 12+ were emailed asking what they need. Most downsized their box inventory about 20%</a:t>
            </a:r>
          </a:p>
        </p:txBody>
      </p:sp>
      <p:sp>
        <p:nvSpPr>
          <p:cNvPr id="2" name="Subtitle 2">
            <a:extLst>
              <a:ext uri="{FF2B5EF4-FFF2-40B4-BE49-F238E27FC236}">
                <a16:creationId xmlns:a16="http://schemas.microsoft.com/office/drawing/2014/main" id="{9B2CFBC7-7393-E640-2A5F-1F65C6694E70}"/>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7D53D8AE-02B0-2051-EAD3-3F7712357849}"/>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effectLst/>
                <a:latin typeface="Arial Nova" panose="020B0504020202020204" pitchFamily="34" charset="0"/>
              </a:rPr>
              <a:t>President’s Report</a:t>
            </a:r>
          </a:p>
        </p:txBody>
      </p:sp>
    </p:spTree>
    <p:extLst>
      <p:ext uri="{BB962C8B-B14F-4D97-AF65-F5344CB8AC3E}">
        <p14:creationId xmlns:p14="http://schemas.microsoft.com/office/powerpoint/2010/main" val="3916708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6B7E8F-0D3B-BF2E-0F10-1E4F65F9DE10}"/>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E42A9D1F-E1EB-D386-910D-094D1FA118AD}"/>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4000" dirty="0">
                <a:solidFill>
                  <a:schemeClr val="tx1"/>
                </a:solidFill>
                <a:effectLst/>
                <a:latin typeface="Arial Nova" panose="020B0504020202020204" pitchFamily="34" charset="0"/>
              </a:rPr>
              <a:t>Professional Standards</a:t>
            </a:r>
          </a:p>
        </p:txBody>
      </p:sp>
      <p:sp>
        <p:nvSpPr>
          <p:cNvPr id="2" name="Subtitle 2">
            <a:extLst>
              <a:ext uri="{FF2B5EF4-FFF2-40B4-BE49-F238E27FC236}">
                <a16:creationId xmlns:a16="http://schemas.microsoft.com/office/drawing/2014/main" id="{8EC7D8FF-CDD1-6501-4F61-0D3DF2C09017}"/>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1C1F3C22-052B-C800-A24A-A18F77187F02}"/>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latin typeface="Arial Nova" panose="020B0504020202020204" pitchFamily="34" charset="0"/>
              </a:rPr>
              <a:t>Department Reports</a:t>
            </a:r>
            <a:endParaRPr lang="en-US" sz="4400" dirty="0">
              <a:solidFill>
                <a:schemeClr val="bg1"/>
              </a:solidFill>
              <a:effectLst/>
              <a:latin typeface="Arial Nova" panose="020B0504020202020204" pitchFamily="34" charset="0"/>
            </a:endParaRPr>
          </a:p>
        </p:txBody>
      </p:sp>
      <p:pic>
        <p:nvPicPr>
          <p:cNvPr id="10" name="Picture 9" descr="A wooden signpost with different directions&#10;&#10;AI-generated content may be incorrect.">
            <a:extLst>
              <a:ext uri="{FF2B5EF4-FFF2-40B4-BE49-F238E27FC236}">
                <a16:creationId xmlns:a16="http://schemas.microsoft.com/office/drawing/2014/main" id="{9DA74914-4824-5AE0-DD00-770593A431A6}"/>
              </a:ext>
            </a:extLst>
          </p:cNvPr>
          <p:cNvPicPr>
            <a:picLocks noChangeAspect="1"/>
          </p:cNvPicPr>
          <p:nvPr/>
        </p:nvPicPr>
        <p:blipFill>
          <a:blip r:embed="rId3"/>
          <a:stretch>
            <a:fillRect/>
          </a:stretch>
        </p:blipFill>
        <p:spPr>
          <a:xfrm>
            <a:off x="3295650" y="3430222"/>
            <a:ext cx="5600700" cy="3200400"/>
          </a:xfrm>
          <a:prstGeom prst="rect">
            <a:avLst/>
          </a:prstGeom>
        </p:spPr>
      </p:pic>
    </p:spTree>
    <p:extLst>
      <p:ext uri="{BB962C8B-B14F-4D97-AF65-F5344CB8AC3E}">
        <p14:creationId xmlns:p14="http://schemas.microsoft.com/office/powerpoint/2010/main" val="2709771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6A89F5-D47D-0297-B992-5B93C49B6FE6}"/>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D46FB382-5428-BB7D-F404-2D394CEF6AFD}"/>
              </a:ext>
            </a:extLst>
          </p:cNvPr>
          <p:cNvSpPr>
            <a:spLocks noGrp="1"/>
          </p:cNvSpPr>
          <p:nvPr>
            <p:ph idx="1"/>
          </p:nvPr>
        </p:nvSpPr>
        <p:spPr>
          <a:xfrm>
            <a:off x="1049083" y="2302934"/>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lvl="2" indent="-457200">
              <a:spcBef>
                <a:spcPts val="600"/>
              </a:spcBef>
              <a:buClr>
                <a:schemeClr val="tx1"/>
              </a:buClr>
              <a:buFont typeface="Arial" panose="020B0604020202020204" pitchFamily="34" charset="0"/>
              <a:buChar char="•"/>
            </a:pPr>
            <a:r>
              <a:rPr lang="en-US" sz="3600" dirty="0">
                <a:solidFill>
                  <a:schemeClr val="tx1"/>
                </a:solidFill>
                <a:latin typeface="Arial Nova" panose="020B0504020202020204" pitchFamily="34" charset="0"/>
              </a:rPr>
              <a:t>Welcome New Directors </a:t>
            </a:r>
          </a:p>
          <a:p>
            <a:pPr marL="1600200" lvl="4" indent="-457200">
              <a:spcBef>
                <a:spcPts val="600"/>
              </a:spcBef>
              <a:buClr>
                <a:schemeClr val="tx1"/>
              </a:buClr>
              <a:buFont typeface="Arial" panose="020B0604020202020204" pitchFamily="34" charset="0"/>
              <a:buChar char="•"/>
            </a:pPr>
            <a:r>
              <a:rPr lang="en-US" sz="3400" dirty="0">
                <a:solidFill>
                  <a:schemeClr val="tx1"/>
                </a:solidFill>
                <a:latin typeface="Arial Nova" panose="020B0504020202020204" pitchFamily="34" charset="0"/>
              </a:rPr>
              <a:t>Angela Kallay</a:t>
            </a:r>
          </a:p>
          <a:p>
            <a:pPr marL="1600200" lvl="4" indent="-457200">
              <a:spcBef>
                <a:spcPts val="600"/>
              </a:spcBef>
              <a:buClr>
                <a:schemeClr val="tx1"/>
              </a:buClr>
              <a:buFont typeface="Arial" panose="020B0604020202020204" pitchFamily="34" charset="0"/>
              <a:buChar char="•"/>
            </a:pPr>
            <a:r>
              <a:rPr lang="en-US" sz="3400" dirty="0">
                <a:solidFill>
                  <a:schemeClr val="tx1"/>
                </a:solidFill>
                <a:latin typeface="Arial Nova" panose="020B0504020202020204" pitchFamily="34" charset="0"/>
              </a:rPr>
              <a:t>Sheena </a:t>
            </a:r>
            <a:r>
              <a:rPr lang="en-US" sz="3400" dirty="0" err="1">
                <a:solidFill>
                  <a:schemeClr val="tx1"/>
                </a:solidFill>
                <a:latin typeface="Arial Nova" panose="020B0504020202020204" pitchFamily="34" charset="0"/>
              </a:rPr>
              <a:t>Polachowski</a:t>
            </a:r>
            <a:endParaRPr lang="en-US" sz="3400" dirty="0">
              <a:solidFill>
                <a:schemeClr val="tx1"/>
              </a:solidFill>
              <a:latin typeface="Arial Nova" panose="020B0504020202020204" pitchFamily="34" charset="0"/>
            </a:endParaRPr>
          </a:p>
          <a:p>
            <a:pPr marL="1600200" lvl="4" indent="-457200">
              <a:spcBef>
                <a:spcPts val="600"/>
              </a:spcBef>
              <a:buClr>
                <a:schemeClr val="tx1"/>
              </a:buClr>
              <a:buFont typeface="Arial" panose="020B0604020202020204" pitchFamily="34" charset="0"/>
              <a:buChar char="•"/>
            </a:pPr>
            <a:r>
              <a:rPr lang="en-US" sz="3400" dirty="0">
                <a:solidFill>
                  <a:schemeClr val="tx1"/>
                </a:solidFill>
                <a:latin typeface="Arial Nova" panose="020B0504020202020204" pitchFamily="34" charset="0"/>
              </a:rPr>
              <a:t>Casey Clickner</a:t>
            </a:r>
          </a:p>
          <a:p>
            <a:pPr marL="1600200" lvl="4" indent="-457200">
              <a:spcBef>
                <a:spcPts val="600"/>
              </a:spcBef>
              <a:buClr>
                <a:schemeClr val="tx1"/>
              </a:buClr>
              <a:buFont typeface="Arial" panose="020B0604020202020204" pitchFamily="34" charset="0"/>
              <a:buChar char="•"/>
            </a:pPr>
            <a:r>
              <a:rPr lang="en-US" sz="3400" dirty="0">
                <a:solidFill>
                  <a:schemeClr val="tx1"/>
                </a:solidFill>
                <a:latin typeface="Arial Nova" panose="020B0504020202020204" pitchFamily="34" charset="0"/>
              </a:rPr>
              <a:t>Beau Mitcham</a:t>
            </a:r>
            <a:endParaRPr lang="en-US" sz="2800" dirty="0">
              <a:solidFill>
                <a:schemeClr val="tx1"/>
              </a:solidFill>
              <a:latin typeface="Arial Nova" panose="020B0504020202020204" pitchFamily="34" charset="0"/>
            </a:endParaRPr>
          </a:p>
        </p:txBody>
      </p:sp>
      <p:sp>
        <p:nvSpPr>
          <p:cNvPr id="2" name="Subtitle 2">
            <a:extLst>
              <a:ext uri="{FF2B5EF4-FFF2-40B4-BE49-F238E27FC236}">
                <a16:creationId xmlns:a16="http://schemas.microsoft.com/office/drawing/2014/main" id="{689C4917-724E-8159-B7A4-77410F294988}"/>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E9D20FCA-5145-E64B-3DD9-146EC23055C3}"/>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effectLst/>
                <a:latin typeface="Arial Nova" panose="020B0504020202020204" pitchFamily="34" charset="0"/>
              </a:rPr>
              <a:t>Welcome &amp; Introductions</a:t>
            </a:r>
          </a:p>
        </p:txBody>
      </p:sp>
    </p:spTree>
    <p:extLst>
      <p:ext uri="{BB962C8B-B14F-4D97-AF65-F5344CB8AC3E}">
        <p14:creationId xmlns:p14="http://schemas.microsoft.com/office/powerpoint/2010/main" val="1266139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96BB38-C35A-DA64-7B2A-8B25EC2166DE}"/>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94066766-F185-1E11-876B-C0C9028B1BA8}"/>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4000" dirty="0">
                <a:solidFill>
                  <a:schemeClr val="tx1"/>
                </a:solidFill>
                <a:effectLst/>
                <a:latin typeface="Arial Nova" panose="020B0504020202020204" pitchFamily="34" charset="0"/>
              </a:rPr>
              <a:t>Government Affairs</a:t>
            </a:r>
          </a:p>
        </p:txBody>
      </p:sp>
      <p:sp>
        <p:nvSpPr>
          <p:cNvPr id="2" name="Subtitle 2">
            <a:extLst>
              <a:ext uri="{FF2B5EF4-FFF2-40B4-BE49-F238E27FC236}">
                <a16:creationId xmlns:a16="http://schemas.microsoft.com/office/drawing/2014/main" id="{4DC0F1C7-2159-4702-88CF-6EE4AAAA4BDA}"/>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EBF92701-9805-F604-5049-AAD1CB24F787}"/>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latin typeface="Arial Nova" panose="020B0504020202020204" pitchFamily="34" charset="0"/>
              </a:rPr>
              <a:t>Department Reports</a:t>
            </a:r>
            <a:endParaRPr lang="en-US" sz="4400" dirty="0">
              <a:solidFill>
                <a:schemeClr val="bg1"/>
              </a:solidFill>
              <a:effectLst/>
              <a:latin typeface="Arial Nova" panose="020B0504020202020204" pitchFamily="34" charset="0"/>
            </a:endParaRPr>
          </a:p>
        </p:txBody>
      </p:sp>
      <p:pic>
        <p:nvPicPr>
          <p:cNvPr id="1026" name="Picture 2" descr="RGDAY Banner">
            <a:extLst>
              <a:ext uri="{FF2B5EF4-FFF2-40B4-BE49-F238E27FC236}">
                <a16:creationId xmlns:a16="http://schemas.microsoft.com/office/drawing/2014/main" id="{01F6E391-5CEF-2624-85E3-3AF6218B79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6718" y="3624087"/>
            <a:ext cx="7638563" cy="1868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19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4454E-94A2-9144-BE7E-729CAA5B6825}"/>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84009F12-8380-C909-47FE-4BDA1DDCF01D}"/>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4000" dirty="0">
                <a:solidFill>
                  <a:schemeClr val="tx1"/>
                </a:solidFill>
                <a:effectLst/>
                <a:latin typeface="Arial Nova" panose="020B0504020202020204" pitchFamily="34" charset="0"/>
              </a:rPr>
              <a:t>Government Affairs</a:t>
            </a:r>
          </a:p>
          <a:p>
            <a:pPr marL="1200150" lvl="1" indent="-5715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Spring 2026 Elections</a:t>
            </a:r>
          </a:p>
          <a:p>
            <a:pPr marL="2057400" lvl="3" indent="-571500">
              <a:spcBef>
                <a:spcPts val="600"/>
              </a:spcBef>
              <a:buClr>
                <a:schemeClr val="tx1"/>
              </a:buClr>
              <a:buFont typeface="Arial" panose="020B0604020202020204" pitchFamily="34" charset="0"/>
              <a:buChar char="•"/>
            </a:pPr>
            <a:r>
              <a:rPr lang="en-US" sz="2800" dirty="0">
                <a:solidFill>
                  <a:schemeClr val="tx1"/>
                </a:solidFill>
                <a:effectLst/>
                <a:latin typeface="Arial Nova" panose="020B0504020202020204" pitchFamily="34" charset="0"/>
              </a:rPr>
              <a:t>Primary: February 17</a:t>
            </a:r>
            <a:r>
              <a:rPr lang="en-US" sz="2800" baseline="30000" dirty="0">
                <a:solidFill>
                  <a:schemeClr val="tx1"/>
                </a:solidFill>
                <a:effectLst/>
                <a:latin typeface="Arial Nova" panose="020B0504020202020204" pitchFamily="34" charset="0"/>
              </a:rPr>
              <a:t>th</a:t>
            </a:r>
            <a:r>
              <a:rPr lang="en-US" sz="2800" dirty="0">
                <a:solidFill>
                  <a:schemeClr val="tx1"/>
                </a:solidFill>
                <a:effectLst/>
                <a:latin typeface="Arial Nova" panose="020B0504020202020204" pitchFamily="34" charset="0"/>
              </a:rPr>
              <a:t> </a:t>
            </a:r>
          </a:p>
          <a:p>
            <a:pPr marL="2057400" lvl="3" indent="-571500">
              <a:spcBef>
                <a:spcPts val="600"/>
              </a:spcBef>
              <a:buClr>
                <a:schemeClr val="tx1"/>
              </a:buClr>
              <a:buFont typeface="Arial" panose="020B0604020202020204" pitchFamily="34" charset="0"/>
              <a:buChar char="•"/>
            </a:pPr>
            <a:r>
              <a:rPr lang="en-US" sz="2800" dirty="0">
                <a:solidFill>
                  <a:schemeClr val="tx1"/>
                </a:solidFill>
                <a:latin typeface="Arial Nova" panose="020B0504020202020204" pitchFamily="34" charset="0"/>
              </a:rPr>
              <a:t>General: April 7</a:t>
            </a:r>
            <a:r>
              <a:rPr lang="en-US" sz="2800" baseline="30000" dirty="0">
                <a:solidFill>
                  <a:schemeClr val="tx1"/>
                </a:solidFill>
                <a:latin typeface="Arial Nova" panose="020B0504020202020204" pitchFamily="34" charset="0"/>
              </a:rPr>
              <a:t>th</a:t>
            </a:r>
            <a:r>
              <a:rPr lang="en-US" sz="2800" dirty="0">
                <a:solidFill>
                  <a:schemeClr val="tx1"/>
                </a:solidFill>
                <a:latin typeface="Arial Nova" panose="020B0504020202020204" pitchFamily="34" charset="0"/>
              </a:rPr>
              <a:t> </a:t>
            </a:r>
          </a:p>
          <a:p>
            <a:pPr marL="1200150" lvl="1" indent="-5715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RPAC/Direct Giver Fundraising</a:t>
            </a:r>
          </a:p>
          <a:p>
            <a:pPr marL="2057400" lvl="3" indent="-571500">
              <a:spcBef>
                <a:spcPts val="600"/>
              </a:spcBef>
              <a:buClr>
                <a:schemeClr val="tx1"/>
              </a:buClr>
              <a:buFont typeface="Arial" panose="020B0604020202020204" pitchFamily="34" charset="0"/>
              <a:buChar char="•"/>
            </a:pPr>
            <a:r>
              <a:rPr lang="en-US" sz="2800" dirty="0">
                <a:solidFill>
                  <a:schemeClr val="tx1"/>
                </a:solidFill>
                <a:effectLst/>
                <a:latin typeface="Arial Nova" panose="020B0504020202020204" pitchFamily="34" charset="0"/>
              </a:rPr>
              <a:t>Feb. 25</a:t>
            </a:r>
            <a:r>
              <a:rPr lang="en-US" sz="2800" baseline="30000" dirty="0">
                <a:solidFill>
                  <a:schemeClr val="tx1"/>
                </a:solidFill>
                <a:effectLst/>
                <a:latin typeface="Arial Nova" panose="020B0504020202020204" pitchFamily="34" charset="0"/>
              </a:rPr>
              <a:t>th</a:t>
            </a:r>
            <a:r>
              <a:rPr lang="en-US" sz="2800" dirty="0">
                <a:solidFill>
                  <a:schemeClr val="tx1"/>
                </a:solidFill>
                <a:effectLst/>
                <a:latin typeface="Arial Nova" panose="020B0504020202020204" pitchFamily="34" charset="0"/>
              </a:rPr>
              <a:t> Bucks vs. Cavs in Club Lounge</a:t>
            </a:r>
          </a:p>
          <a:p>
            <a:pPr marL="2057400" lvl="3" indent="-571500">
              <a:spcBef>
                <a:spcPts val="600"/>
              </a:spcBef>
              <a:buClr>
                <a:schemeClr val="tx1"/>
              </a:buClr>
              <a:buFont typeface="Arial" panose="020B0604020202020204" pitchFamily="34" charset="0"/>
              <a:buChar char="•"/>
            </a:pPr>
            <a:r>
              <a:rPr lang="en-US" sz="2800" dirty="0">
                <a:solidFill>
                  <a:schemeClr val="tx1"/>
                </a:solidFill>
                <a:effectLst/>
                <a:latin typeface="Arial Nova" panose="020B0504020202020204" pitchFamily="34" charset="0"/>
              </a:rPr>
              <a:t>May 7</a:t>
            </a:r>
            <a:r>
              <a:rPr lang="en-US" sz="2800" baseline="30000" dirty="0">
                <a:solidFill>
                  <a:schemeClr val="tx1"/>
                </a:solidFill>
                <a:effectLst/>
                <a:latin typeface="Arial Nova" panose="020B0504020202020204" pitchFamily="34" charset="0"/>
              </a:rPr>
              <a:t>th</a:t>
            </a:r>
            <a:r>
              <a:rPr lang="en-US" sz="2800" dirty="0">
                <a:solidFill>
                  <a:schemeClr val="tx1"/>
                </a:solidFill>
                <a:effectLst/>
                <a:latin typeface="Arial Nova" panose="020B0504020202020204" pitchFamily="34" charset="0"/>
              </a:rPr>
              <a:t> RPAC Auction, </a:t>
            </a:r>
            <a:r>
              <a:rPr lang="en-US" sz="2800" dirty="0" err="1">
                <a:solidFill>
                  <a:schemeClr val="tx1"/>
                </a:solidFill>
                <a:effectLst/>
                <a:latin typeface="Arial Nova" panose="020B0504020202020204" pitchFamily="34" charset="0"/>
              </a:rPr>
              <a:t>Bibingers</a:t>
            </a:r>
            <a:r>
              <a:rPr lang="en-US" sz="2800" dirty="0">
                <a:solidFill>
                  <a:schemeClr val="tx1"/>
                </a:solidFill>
                <a:effectLst/>
                <a:latin typeface="Arial Nova" panose="020B0504020202020204" pitchFamily="34" charset="0"/>
              </a:rPr>
              <a:t> </a:t>
            </a:r>
          </a:p>
        </p:txBody>
      </p:sp>
      <p:sp>
        <p:nvSpPr>
          <p:cNvPr id="2" name="Subtitle 2">
            <a:extLst>
              <a:ext uri="{FF2B5EF4-FFF2-40B4-BE49-F238E27FC236}">
                <a16:creationId xmlns:a16="http://schemas.microsoft.com/office/drawing/2014/main" id="{C87F1E84-0428-9FC7-F578-07B76C0C129C}"/>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2A39FABB-CC67-D159-6EC6-9B5958E5978E}"/>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latin typeface="Arial Nova" panose="020B0504020202020204" pitchFamily="34" charset="0"/>
              </a:rPr>
              <a:t>Department Reports</a:t>
            </a:r>
            <a:endParaRPr lang="en-US" sz="4400" dirty="0">
              <a:solidFill>
                <a:schemeClr val="bg1"/>
              </a:solidFill>
              <a:effectLst/>
              <a:latin typeface="Arial Nova" panose="020B0504020202020204" pitchFamily="34" charset="0"/>
            </a:endParaRPr>
          </a:p>
        </p:txBody>
      </p:sp>
    </p:spTree>
    <p:extLst>
      <p:ext uri="{BB962C8B-B14F-4D97-AF65-F5344CB8AC3E}">
        <p14:creationId xmlns:p14="http://schemas.microsoft.com/office/powerpoint/2010/main" val="2302808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4FDBC4-76AB-A30F-4F6A-11AE3F163624}"/>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1F9D99A6-7014-FE91-C73C-1E0CCE63E830}"/>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8F32DDBF-F83E-3A25-6191-5C269E87D50B}"/>
              </a:ext>
            </a:extLst>
          </p:cNvPr>
          <p:cNvSpPr txBox="1"/>
          <p:nvPr/>
        </p:nvSpPr>
        <p:spPr>
          <a:xfrm>
            <a:off x="1089279" y="869907"/>
            <a:ext cx="8045577" cy="769441"/>
          </a:xfrm>
          <a:prstGeom prst="rect">
            <a:avLst/>
          </a:prstGeom>
          <a:noFill/>
        </p:spPr>
        <p:txBody>
          <a:bodyPr wrap="square" rtlCol="0">
            <a:spAutoFit/>
          </a:bodyPr>
          <a:lstStyle/>
          <a:p>
            <a:pPr>
              <a:spcBef>
                <a:spcPts val="600"/>
              </a:spcBef>
              <a:buClr>
                <a:srgbClr val="FFFFFF"/>
              </a:buClr>
            </a:pPr>
            <a:r>
              <a:rPr lang="en-US" sz="4400" dirty="0">
                <a:solidFill>
                  <a:schemeClr val="bg1"/>
                </a:solidFill>
                <a:latin typeface="Arial Nova" panose="020B0504020202020204" pitchFamily="34" charset="0"/>
              </a:rPr>
              <a:t>Department Reports</a:t>
            </a:r>
          </a:p>
        </p:txBody>
      </p:sp>
      <p:pic>
        <p:nvPicPr>
          <p:cNvPr id="3" name="Picture 2" descr="A logo for a realtor&#10;&#10;AI-generated content may be incorrect.">
            <a:extLst>
              <a:ext uri="{FF2B5EF4-FFF2-40B4-BE49-F238E27FC236}">
                <a16:creationId xmlns:a16="http://schemas.microsoft.com/office/drawing/2014/main" id="{BF46F712-D926-44C9-813A-F88EB491602F}"/>
              </a:ext>
            </a:extLst>
          </p:cNvPr>
          <p:cNvPicPr>
            <a:picLocks noChangeAspect="1"/>
          </p:cNvPicPr>
          <p:nvPr/>
        </p:nvPicPr>
        <p:blipFill>
          <a:blip r:embed="rId3"/>
          <a:stretch>
            <a:fillRect/>
          </a:stretch>
        </p:blipFill>
        <p:spPr>
          <a:xfrm>
            <a:off x="1720815" y="3189149"/>
            <a:ext cx="8750370" cy="2937752"/>
          </a:xfrm>
          <a:prstGeom prst="rect">
            <a:avLst/>
          </a:prstGeom>
        </p:spPr>
      </p:pic>
    </p:spTree>
    <p:extLst>
      <p:ext uri="{BB962C8B-B14F-4D97-AF65-F5344CB8AC3E}">
        <p14:creationId xmlns:p14="http://schemas.microsoft.com/office/powerpoint/2010/main" val="451111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24E52B-2C37-CDC7-8041-CD3E7D8D5C22}"/>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54AA1B24-1A5F-A15F-E1B9-D2011AD0EAEF}"/>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625 booths available, 458 sold (74%), 165 left</a:t>
            </a: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Entire WSFP Expo Center </a:t>
            </a:r>
          </a:p>
          <a:p>
            <a:pPr marL="1161288" lvl="2" indent="-457200">
              <a:spcBef>
                <a:spcPts val="600"/>
              </a:spcBef>
              <a:buClr>
                <a:schemeClr val="tx1"/>
              </a:buClr>
              <a:buFont typeface="Arial" panose="020B0604020202020204" pitchFamily="34" charset="0"/>
              <a:buChar char="•"/>
              <a:tabLst>
                <a:tab pos="4519613" algn="l"/>
              </a:tabLst>
            </a:pPr>
            <a:r>
              <a:rPr lang="en-US" sz="3000" dirty="0">
                <a:solidFill>
                  <a:schemeClr val="tx1"/>
                </a:solidFill>
                <a:latin typeface="Arial Nova" panose="020B0504020202020204" pitchFamily="34" charset="0"/>
              </a:rPr>
              <a:t>VIP Ticket program is live, reduced cost to members</a:t>
            </a:r>
          </a:p>
          <a:p>
            <a:pPr marL="1161288" lvl="2" indent="-457200">
              <a:spcBef>
                <a:spcPts val="600"/>
              </a:spcBef>
              <a:buClr>
                <a:schemeClr val="tx1"/>
              </a:buClr>
              <a:buFont typeface="Arial" panose="020B0604020202020204" pitchFamily="34" charset="0"/>
              <a:buChar char="•"/>
              <a:tabLst>
                <a:tab pos="4519613" algn="l"/>
              </a:tabLst>
            </a:pPr>
            <a:r>
              <a:rPr lang="en-US" sz="2800" dirty="0" err="1">
                <a:solidFill>
                  <a:schemeClr val="tx1"/>
                </a:solidFill>
                <a:latin typeface="Arial Nova" panose="020B0504020202020204" pitchFamily="34" charset="0"/>
              </a:rPr>
              <a:t>Yutka</a:t>
            </a:r>
            <a:r>
              <a:rPr lang="en-US" sz="2800" dirty="0">
                <a:solidFill>
                  <a:schemeClr val="tx1"/>
                </a:solidFill>
                <a:latin typeface="Arial Nova" panose="020B0504020202020204" pitchFamily="34" charset="0"/>
              </a:rPr>
              <a:t> Fence Puppy Pit</a:t>
            </a:r>
          </a:p>
          <a:p>
            <a:pPr marL="1161288" lvl="2" indent="-457200">
              <a:spcBef>
                <a:spcPts val="600"/>
              </a:spcBef>
              <a:buClr>
                <a:schemeClr val="tx1"/>
              </a:buClr>
              <a:buFont typeface="Arial" panose="020B0604020202020204" pitchFamily="34" charset="0"/>
              <a:buChar char="•"/>
              <a:tabLst>
                <a:tab pos="4519613" algn="l"/>
              </a:tabLst>
            </a:pPr>
            <a:r>
              <a:rPr lang="en-US" sz="2800" dirty="0">
                <a:solidFill>
                  <a:schemeClr val="tx1"/>
                </a:solidFill>
                <a:latin typeface="Arial Nova" panose="020B0504020202020204" pitchFamily="34" charset="0"/>
              </a:rPr>
              <a:t>$62,000 in sponsorships (Budgeted $50K) </a:t>
            </a:r>
          </a:p>
          <a:p>
            <a:pPr marL="1161288" lvl="2" indent="-457200">
              <a:spcBef>
                <a:spcPts val="600"/>
              </a:spcBef>
              <a:buClr>
                <a:schemeClr val="tx1"/>
              </a:buClr>
              <a:buFont typeface="Arial" panose="020B0604020202020204" pitchFamily="34" charset="0"/>
              <a:buChar char="•"/>
              <a:tabLst>
                <a:tab pos="4519613" algn="l"/>
              </a:tabLst>
            </a:pPr>
            <a:r>
              <a:rPr lang="en-US" sz="2800" dirty="0">
                <a:solidFill>
                  <a:schemeClr val="tx1"/>
                </a:solidFill>
                <a:latin typeface="Arial Nova" panose="020B0504020202020204" pitchFamily="34" charset="0"/>
              </a:rPr>
              <a:t>Antique appraisals are back! Friday 3/27- Sunday 3/29 </a:t>
            </a:r>
          </a:p>
          <a:p>
            <a:pPr marL="1161288" lvl="2" indent="-457200">
              <a:spcBef>
                <a:spcPts val="600"/>
              </a:spcBef>
              <a:buClr>
                <a:schemeClr val="tx1"/>
              </a:buClr>
              <a:buFont typeface="Arial" panose="020B0604020202020204" pitchFamily="34" charset="0"/>
              <a:buChar char="•"/>
              <a:tabLst>
                <a:tab pos="4519613" algn="l"/>
              </a:tabLst>
            </a:pPr>
            <a:r>
              <a:rPr lang="en-US" sz="2800" dirty="0">
                <a:solidFill>
                  <a:schemeClr val="tx1"/>
                </a:solidFill>
                <a:latin typeface="Arial Nova" panose="020B0504020202020204" pitchFamily="34" charset="0"/>
              </a:rPr>
              <a:t>Melinda Meyers both weekends</a:t>
            </a:r>
          </a:p>
        </p:txBody>
      </p:sp>
      <p:sp>
        <p:nvSpPr>
          <p:cNvPr id="2" name="Subtitle 2">
            <a:extLst>
              <a:ext uri="{FF2B5EF4-FFF2-40B4-BE49-F238E27FC236}">
                <a16:creationId xmlns:a16="http://schemas.microsoft.com/office/drawing/2014/main" id="{09DA5270-DC4A-E21A-FB45-13456AD91E3A}"/>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365801FD-2887-64CF-43BA-79C2A69A5DD1}"/>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latin typeface="Arial Nova" panose="020B0504020202020204" pitchFamily="34" charset="0"/>
              </a:rPr>
              <a:t>Department Reports</a:t>
            </a:r>
            <a:endParaRPr lang="en-US" sz="4400" dirty="0">
              <a:solidFill>
                <a:schemeClr val="bg1"/>
              </a:solidFill>
              <a:effectLst/>
              <a:latin typeface="Arial Nova" panose="020B0504020202020204" pitchFamily="34" charset="0"/>
            </a:endParaRPr>
          </a:p>
        </p:txBody>
      </p:sp>
    </p:spTree>
    <p:extLst>
      <p:ext uri="{BB962C8B-B14F-4D97-AF65-F5344CB8AC3E}">
        <p14:creationId xmlns:p14="http://schemas.microsoft.com/office/powerpoint/2010/main" val="3880661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05F25-A935-0D39-D3C3-A1202667CAB5}"/>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BAA81B58-8B03-D26E-83E0-D4CD858A27AC}"/>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4BD09BBC-576D-2898-104E-5FD66BAFAA4D}"/>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latin typeface="Arial Nova" panose="020B0504020202020204" pitchFamily="34" charset="0"/>
              </a:rPr>
              <a:t>Department Reports</a:t>
            </a:r>
            <a:endParaRPr lang="en-US" sz="4400" dirty="0">
              <a:solidFill>
                <a:schemeClr val="bg1"/>
              </a:solidFill>
              <a:effectLst/>
              <a:latin typeface="Arial Nova" panose="020B0504020202020204" pitchFamily="34" charset="0"/>
            </a:endParaRPr>
          </a:p>
        </p:txBody>
      </p:sp>
      <p:pic>
        <p:nvPicPr>
          <p:cNvPr id="5" name="Picture 4">
            <a:extLst>
              <a:ext uri="{FF2B5EF4-FFF2-40B4-BE49-F238E27FC236}">
                <a16:creationId xmlns:a16="http://schemas.microsoft.com/office/drawing/2014/main" id="{B84B8574-7CAA-C2F4-00AC-39468A085E56}"/>
              </a:ext>
            </a:extLst>
          </p:cNvPr>
          <p:cNvPicPr>
            <a:picLocks noChangeAspect="1"/>
          </p:cNvPicPr>
          <p:nvPr/>
        </p:nvPicPr>
        <p:blipFill>
          <a:blip r:embed="rId3"/>
          <a:stretch>
            <a:fillRect/>
          </a:stretch>
        </p:blipFill>
        <p:spPr>
          <a:xfrm>
            <a:off x="1829114" y="2509255"/>
            <a:ext cx="8533771" cy="4007260"/>
          </a:xfrm>
          <a:prstGeom prst="rect">
            <a:avLst/>
          </a:prstGeom>
        </p:spPr>
      </p:pic>
    </p:spTree>
    <p:extLst>
      <p:ext uri="{BB962C8B-B14F-4D97-AF65-F5344CB8AC3E}">
        <p14:creationId xmlns:p14="http://schemas.microsoft.com/office/powerpoint/2010/main" val="634010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7BA80-51B8-7C7F-27C4-DA15E745BBA0}"/>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191AFE57-C15C-E50B-FD94-E7F324D823A7}"/>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45157E26-C1EF-FE4D-24F9-516EB34FFFF1}"/>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latin typeface="Arial Nova" panose="020B0504020202020204" pitchFamily="34" charset="0"/>
              </a:rPr>
              <a:t>Department Reports</a:t>
            </a:r>
            <a:endParaRPr lang="en-US" sz="4400" dirty="0">
              <a:solidFill>
                <a:schemeClr val="bg1"/>
              </a:solidFill>
              <a:effectLst/>
              <a:latin typeface="Arial Nova" panose="020B0504020202020204" pitchFamily="34" charset="0"/>
            </a:endParaRPr>
          </a:p>
        </p:txBody>
      </p:sp>
      <p:pic>
        <p:nvPicPr>
          <p:cNvPr id="8" name="Picture 7">
            <a:extLst>
              <a:ext uri="{FF2B5EF4-FFF2-40B4-BE49-F238E27FC236}">
                <a16:creationId xmlns:a16="http://schemas.microsoft.com/office/drawing/2014/main" id="{9E2EBFF1-35A6-EBA7-0487-B53941B77162}"/>
              </a:ext>
            </a:extLst>
          </p:cNvPr>
          <p:cNvPicPr>
            <a:picLocks noChangeAspect="1"/>
          </p:cNvPicPr>
          <p:nvPr/>
        </p:nvPicPr>
        <p:blipFill>
          <a:blip r:embed="rId3"/>
          <a:stretch>
            <a:fillRect/>
          </a:stretch>
        </p:blipFill>
        <p:spPr>
          <a:xfrm>
            <a:off x="2209800" y="1638474"/>
            <a:ext cx="7772400" cy="5181600"/>
          </a:xfrm>
          <a:prstGeom prst="rect">
            <a:avLst/>
          </a:prstGeom>
        </p:spPr>
      </p:pic>
    </p:spTree>
    <p:extLst>
      <p:ext uri="{BB962C8B-B14F-4D97-AF65-F5344CB8AC3E}">
        <p14:creationId xmlns:p14="http://schemas.microsoft.com/office/powerpoint/2010/main" val="2826018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365C0-AA98-1B57-8CD5-0585AB5E6A1E}"/>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9706AEDF-34A0-E664-D1F4-D94C7A8E1033}"/>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4000" dirty="0">
                <a:solidFill>
                  <a:schemeClr val="tx1"/>
                </a:solidFill>
                <a:effectLst/>
                <a:latin typeface="Arial Nova" panose="020B0504020202020204" pitchFamily="34" charset="0"/>
              </a:rPr>
              <a:t>Chris Lambrou, CEO</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MLS Update </a:t>
            </a:r>
          </a:p>
        </p:txBody>
      </p:sp>
      <p:sp>
        <p:nvSpPr>
          <p:cNvPr id="2" name="Subtitle 2">
            <a:extLst>
              <a:ext uri="{FF2B5EF4-FFF2-40B4-BE49-F238E27FC236}">
                <a16:creationId xmlns:a16="http://schemas.microsoft.com/office/drawing/2014/main" id="{8D8FF617-FBC7-1E81-C9A3-6BB992FFADF5}"/>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pic>
        <p:nvPicPr>
          <p:cNvPr id="11" name="Picture 10" descr="A blue and black logo&#10;&#10;AI-generated content may be incorrect.">
            <a:extLst>
              <a:ext uri="{FF2B5EF4-FFF2-40B4-BE49-F238E27FC236}">
                <a16:creationId xmlns:a16="http://schemas.microsoft.com/office/drawing/2014/main" id="{54728E28-DC53-E49A-509E-B85809195592}"/>
              </a:ext>
            </a:extLst>
          </p:cNvPr>
          <p:cNvPicPr>
            <a:picLocks noChangeAspect="1"/>
          </p:cNvPicPr>
          <p:nvPr/>
        </p:nvPicPr>
        <p:blipFill>
          <a:blip r:embed="rId3"/>
          <a:stretch>
            <a:fillRect/>
          </a:stretch>
        </p:blipFill>
        <p:spPr>
          <a:xfrm>
            <a:off x="6567057" y="3327118"/>
            <a:ext cx="2342396" cy="1791930"/>
          </a:xfrm>
          <a:prstGeom prst="rect">
            <a:avLst/>
          </a:prstGeom>
        </p:spPr>
      </p:pic>
      <p:pic>
        <p:nvPicPr>
          <p:cNvPr id="13" name="Picture 12" descr="A blue and purple rectangles on a black background&#10;&#10;AI-generated content may be incorrect.">
            <a:extLst>
              <a:ext uri="{FF2B5EF4-FFF2-40B4-BE49-F238E27FC236}">
                <a16:creationId xmlns:a16="http://schemas.microsoft.com/office/drawing/2014/main" id="{21940F21-CF52-2CA6-2135-D8845D8ECB60}"/>
              </a:ext>
            </a:extLst>
          </p:cNvPr>
          <p:cNvPicPr>
            <a:picLocks noChangeAspect="1"/>
          </p:cNvPicPr>
          <p:nvPr/>
        </p:nvPicPr>
        <p:blipFill>
          <a:blip r:embed="rId4"/>
          <a:stretch>
            <a:fillRect/>
          </a:stretch>
        </p:blipFill>
        <p:spPr>
          <a:xfrm>
            <a:off x="8288254" y="5135947"/>
            <a:ext cx="1929762" cy="1396446"/>
          </a:xfrm>
          <a:prstGeom prst="rect">
            <a:avLst/>
          </a:prstGeom>
        </p:spPr>
      </p:pic>
      <p:pic>
        <p:nvPicPr>
          <p:cNvPr id="15" name="Picture 14" descr="A black background with blue letters&#10;&#10;AI-generated content may be incorrect.">
            <a:extLst>
              <a:ext uri="{FF2B5EF4-FFF2-40B4-BE49-F238E27FC236}">
                <a16:creationId xmlns:a16="http://schemas.microsoft.com/office/drawing/2014/main" id="{A815C0CE-ECE4-BE36-31B2-D60061C72860}"/>
              </a:ext>
            </a:extLst>
          </p:cNvPr>
          <p:cNvPicPr>
            <a:picLocks noChangeAspect="1"/>
          </p:cNvPicPr>
          <p:nvPr/>
        </p:nvPicPr>
        <p:blipFill>
          <a:blip r:embed="rId5"/>
          <a:stretch>
            <a:fillRect/>
          </a:stretch>
        </p:blipFill>
        <p:spPr>
          <a:xfrm>
            <a:off x="5123939" y="5119047"/>
            <a:ext cx="2352835" cy="975357"/>
          </a:xfrm>
          <a:prstGeom prst="rect">
            <a:avLst/>
          </a:prstGeom>
        </p:spPr>
      </p:pic>
      <p:sp>
        <p:nvSpPr>
          <p:cNvPr id="3" name="TextBox 2">
            <a:extLst>
              <a:ext uri="{FF2B5EF4-FFF2-40B4-BE49-F238E27FC236}">
                <a16:creationId xmlns:a16="http://schemas.microsoft.com/office/drawing/2014/main" id="{796D11AD-D278-5D66-BEEE-8AAE4983E804}"/>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latin typeface="Arial Nova" panose="020B0504020202020204" pitchFamily="34" charset="0"/>
              </a:rPr>
              <a:t>Metro MLS</a:t>
            </a:r>
            <a:endParaRPr lang="en-US" sz="4400" dirty="0">
              <a:solidFill>
                <a:schemeClr val="bg1"/>
              </a:solidFill>
              <a:effectLst/>
              <a:latin typeface="Arial Nova" panose="020B0504020202020204" pitchFamily="34" charset="0"/>
            </a:endParaRPr>
          </a:p>
        </p:txBody>
      </p:sp>
    </p:spTree>
    <p:extLst>
      <p:ext uri="{BB962C8B-B14F-4D97-AF65-F5344CB8AC3E}">
        <p14:creationId xmlns:p14="http://schemas.microsoft.com/office/powerpoint/2010/main" val="4250809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95422-7849-33C7-B3FD-006494683220}"/>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09F21ABB-AF9D-CE01-B7F4-B337A92228C8}"/>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4000" dirty="0">
                <a:solidFill>
                  <a:schemeClr val="tx1"/>
                </a:solidFill>
                <a:effectLst/>
                <a:latin typeface="Arial Nova" panose="020B0504020202020204" pitchFamily="34" charset="0"/>
              </a:rPr>
              <a:t>Old Business</a:t>
            </a:r>
          </a:p>
          <a:p>
            <a:pPr marL="1143000" indent="-457200">
              <a:spcBef>
                <a:spcPts val="600"/>
              </a:spcBef>
              <a:buClr>
                <a:schemeClr val="tx1"/>
              </a:buClr>
              <a:buFont typeface="Arial" panose="020B0604020202020204" pitchFamily="34" charset="0"/>
              <a:buChar char="•"/>
            </a:pPr>
            <a:r>
              <a:rPr lang="en-US" sz="3200" dirty="0">
                <a:solidFill>
                  <a:schemeClr val="tx1"/>
                </a:solidFill>
                <a:effectLst/>
                <a:latin typeface="Arial Nova" panose="020B0504020202020204" pitchFamily="34" charset="0"/>
              </a:rPr>
              <a:t>None</a:t>
            </a:r>
          </a:p>
          <a:p>
            <a:pPr marL="228600" indent="0">
              <a:spcBef>
                <a:spcPts val="600"/>
              </a:spcBef>
              <a:buClr>
                <a:schemeClr val="tx1"/>
              </a:buClr>
              <a:buNone/>
            </a:pPr>
            <a:r>
              <a:rPr lang="en-US" sz="4000" dirty="0">
                <a:solidFill>
                  <a:schemeClr val="tx1"/>
                </a:solidFill>
                <a:effectLst/>
                <a:latin typeface="Arial Nova" panose="020B0504020202020204" pitchFamily="34" charset="0"/>
              </a:rPr>
              <a:t>New Business</a:t>
            </a:r>
          </a:p>
          <a:p>
            <a:pPr marL="1143000" indent="-457200">
              <a:spcBef>
                <a:spcPts val="600"/>
              </a:spcBef>
              <a:buClr>
                <a:schemeClr val="tx1"/>
              </a:buClr>
              <a:buFont typeface="Arial" panose="020B0604020202020204" pitchFamily="34" charset="0"/>
              <a:buChar char="•"/>
            </a:pPr>
            <a:r>
              <a:rPr lang="en-US" sz="2800" dirty="0">
                <a:solidFill>
                  <a:schemeClr val="tx1"/>
                </a:solidFill>
                <a:effectLst/>
                <a:latin typeface="Arial Nova" panose="020B0504020202020204" pitchFamily="34" charset="0"/>
              </a:rPr>
              <a:t>MLS Discussion</a:t>
            </a:r>
          </a:p>
          <a:p>
            <a:pPr marL="1943100" lvl="2" indent="-457200">
              <a:spcBef>
                <a:spcPts val="600"/>
              </a:spcBef>
              <a:buClr>
                <a:schemeClr val="tx1"/>
              </a:buClr>
              <a:buFont typeface="Arial" panose="020B0604020202020204" pitchFamily="34" charset="0"/>
              <a:buChar char="•"/>
            </a:pPr>
            <a:endParaRPr lang="en-US" sz="2800" dirty="0">
              <a:solidFill>
                <a:schemeClr val="tx1"/>
              </a:solidFill>
              <a:latin typeface="Arial Nova" panose="020B0504020202020204" pitchFamily="34" charset="0"/>
            </a:endParaRPr>
          </a:p>
        </p:txBody>
      </p:sp>
      <p:sp>
        <p:nvSpPr>
          <p:cNvPr id="2" name="Subtitle 2">
            <a:extLst>
              <a:ext uri="{FF2B5EF4-FFF2-40B4-BE49-F238E27FC236}">
                <a16:creationId xmlns:a16="http://schemas.microsoft.com/office/drawing/2014/main" id="{E6AC1015-35EA-95CA-F0AA-7CC7F0C868F7}"/>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D1ECA384-E35F-F419-740B-BAE73FC65A7E}"/>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latin typeface="Arial Nova" panose="020B0504020202020204" pitchFamily="34" charset="0"/>
              </a:rPr>
              <a:t>Old Business / New Business</a:t>
            </a:r>
            <a:endParaRPr lang="en-US" sz="4400" dirty="0">
              <a:solidFill>
                <a:schemeClr val="bg1"/>
              </a:solidFill>
              <a:effectLst/>
              <a:latin typeface="Arial Nova" panose="020B0504020202020204" pitchFamily="34" charset="0"/>
            </a:endParaRPr>
          </a:p>
        </p:txBody>
      </p:sp>
    </p:spTree>
    <p:extLst>
      <p:ext uri="{BB962C8B-B14F-4D97-AF65-F5344CB8AC3E}">
        <p14:creationId xmlns:p14="http://schemas.microsoft.com/office/powerpoint/2010/main" val="14887510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A694D5-A8CC-ACC1-BBB1-DD34F4B8B5BC}"/>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486FAD53-BFBA-6A59-4002-B94F619A88B9}"/>
              </a:ext>
            </a:extLst>
          </p:cNvPr>
          <p:cNvSpPr>
            <a:spLocks noGrp="1"/>
          </p:cNvSpPr>
          <p:nvPr>
            <p:ph idx="1"/>
          </p:nvPr>
        </p:nvSpPr>
        <p:spPr>
          <a:xfrm>
            <a:off x="1049083" y="2321222"/>
            <a:ext cx="10764965"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228600" indent="0">
              <a:spcBef>
                <a:spcPts val="600"/>
              </a:spcBef>
              <a:buClr>
                <a:schemeClr val="tx1"/>
              </a:buClr>
              <a:buNone/>
            </a:pPr>
            <a:r>
              <a:rPr lang="en-US" sz="4000" dirty="0">
                <a:solidFill>
                  <a:schemeClr val="tx1"/>
                </a:solidFill>
                <a:effectLst/>
                <a:latin typeface="Arial Nova" panose="020B0504020202020204" pitchFamily="34" charset="0"/>
              </a:rPr>
              <a:t>2026 Winter Olympics</a:t>
            </a:r>
          </a:p>
          <a:p>
            <a:pPr marL="685800" indent="0">
              <a:spcBef>
                <a:spcPts val="600"/>
              </a:spcBef>
              <a:buClr>
                <a:schemeClr val="tx1"/>
              </a:buClr>
              <a:buNone/>
            </a:pPr>
            <a:r>
              <a:rPr lang="en-US" sz="3200" dirty="0">
                <a:solidFill>
                  <a:schemeClr val="tx1"/>
                </a:solidFill>
                <a:effectLst/>
                <a:latin typeface="Arial Nova" panose="020B0504020202020204" pitchFamily="34" charset="0"/>
              </a:rPr>
              <a:t>February 6</a:t>
            </a:r>
            <a:r>
              <a:rPr lang="en-US" sz="3200" baseline="30000" dirty="0">
                <a:solidFill>
                  <a:schemeClr val="tx1"/>
                </a:solidFill>
                <a:effectLst/>
                <a:latin typeface="Arial Nova" panose="020B0504020202020204" pitchFamily="34" charset="0"/>
              </a:rPr>
              <a:t>th</a:t>
            </a:r>
            <a:r>
              <a:rPr lang="en-US" sz="3200" dirty="0">
                <a:solidFill>
                  <a:schemeClr val="tx1"/>
                </a:solidFill>
                <a:effectLst/>
                <a:latin typeface="Arial Nova" panose="020B0504020202020204" pitchFamily="34" charset="0"/>
              </a:rPr>
              <a:t> – 22</a:t>
            </a:r>
            <a:r>
              <a:rPr lang="en-US" sz="3200" baseline="30000" dirty="0">
                <a:solidFill>
                  <a:schemeClr val="tx1"/>
                </a:solidFill>
                <a:effectLst/>
                <a:latin typeface="Arial Nova" panose="020B0504020202020204" pitchFamily="34" charset="0"/>
              </a:rPr>
              <a:t>nd</a:t>
            </a:r>
            <a:r>
              <a:rPr lang="en-US" sz="3200" dirty="0">
                <a:solidFill>
                  <a:schemeClr val="tx1"/>
                </a:solidFill>
                <a:effectLst/>
                <a:latin typeface="Arial Nova" panose="020B0504020202020204" pitchFamily="34" charset="0"/>
              </a:rPr>
              <a:t> </a:t>
            </a:r>
          </a:p>
          <a:p>
            <a:pPr marL="685800" indent="0">
              <a:spcBef>
                <a:spcPts val="600"/>
              </a:spcBef>
              <a:buClr>
                <a:schemeClr val="tx1"/>
              </a:buClr>
              <a:buNone/>
            </a:pPr>
            <a:endParaRPr lang="en-US" sz="3200" dirty="0">
              <a:solidFill>
                <a:schemeClr val="tx1"/>
              </a:solidFill>
              <a:latin typeface="Arial Nova" panose="020B0504020202020204" pitchFamily="34" charset="0"/>
            </a:endParaRPr>
          </a:p>
          <a:p>
            <a:pPr marL="687388" indent="-457200">
              <a:spcBef>
                <a:spcPts val="600"/>
              </a:spcBef>
              <a:buClr>
                <a:schemeClr val="tx1"/>
              </a:buClr>
              <a:buFont typeface="Arial" panose="020B0604020202020204" pitchFamily="34" charset="0"/>
              <a:buChar char="•"/>
            </a:pPr>
            <a:r>
              <a:rPr lang="en-US" sz="2800" dirty="0" err="1">
                <a:solidFill>
                  <a:schemeClr val="tx1"/>
                </a:solidFill>
                <a:latin typeface="Arial Nova" panose="020B0504020202020204" pitchFamily="34" charset="0"/>
              </a:rPr>
              <a:t>Kewasukum’s</a:t>
            </a:r>
            <a:r>
              <a:rPr lang="en-US" sz="2800" dirty="0">
                <a:solidFill>
                  <a:schemeClr val="tx1"/>
                </a:solidFill>
                <a:latin typeface="Arial Nova" panose="020B0504020202020204" pitchFamily="34" charset="0"/>
              </a:rPr>
              <a:t> Own Jordan Stolz</a:t>
            </a:r>
          </a:p>
          <a:p>
            <a:pPr marL="687388" indent="-457200">
              <a:spcBef>
                <a:spcPts val="600"/>
              </a:spcBef>
              <a:buClr>
                <a:schemeClr val="tx1"/>
              </a:buClr>
              <a:buFont typeface="Arial" panose="020B0604020202020204" pitchFamily="34" charset="0"/>
              <a:buChar char="•"/>
            </a:pPr>
            <a:r>
              <a:rPr lang="en-US" sz="2800" dirty="0">
                <a:solidFill>
                  <a:schemeClr val="tx1"/>
                </a:solidFill>
                <a:effectLst/>
                <a:latin typeface="Arial Nova" panose="020B0504020202020204" pitchFamily="34" charset="0"/>
              </a:rPr>
              <a:t>41-year old </a:t>
            </a:r>
            <a:r>
              <a:rPr lang="en-US" sz="2800" dirty="0">
                <a:solidFill>
                  <a:schemeClr val="tx1"/>
                </a:solidFill>
                <a:latin typeface="Arial Nova" panose="020B0504020202020204" pitchFamily="34" charset="0"/>
              </a:rPr>
              <a:t>Lindsey Vonn </a:t>
            </a:r>
            <a:endParaRPr lang="en-US" sz="2800" dirty="0">
              <a:solidFill>
                <a:schemeClr val="tx1"/>
              </a:solidFill>
              <a:effectLst/>
              <a:latin typeface="Arial Nova" panose="020B0504020202020204" pitchFamily="34" charset="0"/>
            </a:endParaRPr>
          </a:p>
        </p:txBody>
      </p:sp>
      <p:sp>
        <p:nvSpPr>
          <p:cNvPr id="2" name="Subtitle 2">
            <a:extLst>
              <a:ext uri="{FF2B5EF4-FFF2-40B4-BE49-F238E27FC236}">
                <a16:creationId xmlns:a16="http://schemas.microsoft.com/office/drawing/2014/main" id="{D38EA21F-E835-3808-B4E4-A6329CF1565E}"/>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980B9E60-C5B7-46A0-ADA5-AF1B5018CC87}"/>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latin typeface="Arial Nova" panose="020B0504020202020204" pitchFamily="34" charset="0"/>
              </a:rPr>
              <a:t>Post-Packers Depression? </a:t>
            </a:r>
            <a:endParaRPr lang="en-US" sz="4400" dirty="0">
              <a:solidFill>
                <a:schemeClr val="bg1"/>
              </a:solidFill>
              <a:effectLst/>
              <a:latin typeface="Arial Nova" panose="020B0504020202020204" pitchFamily="34" charset="0"/>
            </a:endParaRPr>
          </a:p>
        </p:txBody>
      </p:sp>
      <p:pic>
        <p:nvPicPr>
          <p:cNvPr id="3076" name="Picture 4" descr="Milan">
            <a:extLst>
              <a:ext uri="{FF2B5EF4-FFF2-40B4-BE49-F238E27FC236}">
                <a16:creationId xmlns:a16="http://schemas.microsoft.com/office/drawing/2014/main" id="{A114C268-2B9B-53F0-1125-C5C0F3C6EC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44" t="5199" r="27909" b="6387"/>
          <a:stretch>
            <a:fillRect/>
          </a:stretch>
        </p:blipFill>
        <p:spPr bwMode="auto">
          <a:xfrm>
            <a:off x="7524471" y="2727854"/>
            <a:ext cx="3136506" cy="34317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AA0DCDEE-3939-2F75-AC22-85317436DDF2}"/>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rot="11862085">
            <a:off x="7843040" y="791121"/>
            <a:ext cx="1411271" cy="1085593"/>
          </a:xfrm>
          <a:prstGeom prst="rect">
            <a:avLst/>
          </a:prstGeom>
        </p:spPr>
      </p:pic>
    </p:spTree>
    <p:extLst>
      <p:ext uri="{BB962C8B-B14F-4D97-AF65-F5344CB8AC3E}">
        <p14:creationId xmlns:p14="http://schemas.microsoft.com/office/powerpoint/2010/main" val="4247674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7A7B1C-8651-5050-61AA-C8270841FB97}"/>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BE68F73E-A541-ED07-FCCD-3A9605850655}"/>
              </a:ext>
            </a:extLst>
          </p:cNvPr>
          <p:cNvSpPr>
            <a:spLocks noGrp="1"/>
          </p:cNvSpPr>
          <p:nvPr>
            <p:ph idx="1"/>
          </p:nvPr>
        </p:nvSpPr>
        <p:spPr>
          <a:xfrm>
            <a:off x="1049083" y="2302934"/>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4000" dirty="0">
                <a:solidFill>
                  <a:schemeClr val="tx1"/>
                </a:solidFill>
                <a:latin typeface="Arial Nova" panose="020B0504020202020204" pitchFamily="34" charset="0"/>
              </a:rPr>
              <a:t>Johnson Financial Group</a:t>
            </a:r>
          </a:p>
          <a:p>
            <a:pPr marL="1485900" lvl="2" indent="-457200">
              <a:spcBef>
                <a:spcPts val="600"/>
              </a:spcBef>
              <a:buClr>
                <a:schemeClr val="tx1"/>
              </a:buClr>
              <a:buFont typeface="Arial" panose="020B0604020202020204" pitchFamily="34" charset="0"/>
              <a:buChar char="•"/>
            </a:pPr>
            <a:r>
              <a:rPr lang="en-US" sz="3600" dirty="0">
                <a:solidFill>
                  <a:schemeClr val="tx1"/>
                </a:solidFill>
                <a:latin typeface="Arial Nova" panose="020B0504020202020204" pitchFamily="34" charset="0"/>
              </a:rPr>
              <a:t>Michael Cox, SVP Portfolio Manager</a:t>
            </a:r>
          </a:p>
        </p:txBody>
      </p:sp>
      <p:sp>
        <p:nvSpPr>
          <p:cNvPr id="2" name="Subtitle 2">
            <a:extLst>
              <a:ext uri="{FF2B5EF4-FFF2-40B4-BE49-F238E27FC236}">
                <a16:creationId xmlns:a16="http://schemas.microsoft.com/office/drawing/2014/main" id="{308F715A-9D6F-4B65-6DD3-CA22F2BBD45A}"/>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44A0BD4B-BC6C-148C-1CB1-33A7E45F9F96}"/>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effectLst/>
                <a:latin typeface="Arial Nova" panose="020B0504020202020204" pitchFamily="34" charset="0"/>
              </a:rPr>
              <a:t>GMAR Finances</a:t>
            </a:r>
          </a:p>
        </p:txBody>
      </p:sp>
      <p:pic>
        <p:nvPicPr>
          <p:cNvPr id="3" name="Picture 2">
            <a:extLst>
              <a:ext uri="{FF2B5EF4-FFF2-40B4-BE49-F238E27FC236}">
                <a16:creationId xmlns:a16="http://schemas.microsoft.com/office/drawing/2014/main" id="{521CA348-551A-5FBE-77D6-3B499202C136}"/>
              </a:ext>
            </a:extLst>
          </p:cNvPr>
          <p:cNvPicPr>
            <a:picLocks noChangeAspect="1"/>
          </p:cNvPicPr>
          <p:nvPr/>
        </p:nvPicPr>
        <p:blipFill>
          <a:blip r:embed="rId3"/>
          <a:stretch>
            <a:fillRect/>
          </a:stretch>
        </p:blipFill>
        <p:spPr>
          <a:xfrm>
            <a:off x="6095999" y="4807267"/>
            <a:ext cx="4733925" cy="962025"/>
          </a:xfrm>
          <a:prstGeom prst="rect">
            <a:avLst/>
          </a:prstGeom>
        </p:spPr>
      </p:pic>
    </p:spTree>
    <p:extLst>
      <p:ext uri="{BB962C8B-B14F-4D97-AF65-F5344CB8AC3E}">
        <p14:creationId xmlns:p14="http://schemas.microsoft.com/office/powerpoint/2010/main" val="2821162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E7777-2DF9-D152-1048-4C765E400657}"/>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D4F7B7D6-B0EB-E133-DECF-D899A9E129FB}"/>
              </a:ext>
            </a:extLst>
          </p:cNvPr>
          <p:cNvSpPr>
            <a:spLocks noGrp="1"/>
          </p:cNvSpPr>
          <p:nvPr>
            <p:ph idx="1"/>
          </p:nvPr>
        </p:nvSpPr>
        <p:spPr>
          <a:xfrm>
            <a:off x="1049083" y="2302934"/>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lvl="2" indent="-457200">
              <a:spcBef>
                <a:spcPts val="600"/>
              </a:spcBef>
              <a:buClr>
                <a:schemeClr val="tx1"/>
              </a:buClr>
              <a:buFont typeface="Arial" panose="020B0604020202020204" pitchFamily="34" charset="0"/>
              <a:buChar char="•"/>
            </a:pPr>
            <a:r>
              <a:rPr lang="en-US" sz="3600" dirty="0">
                <a:solidFill>
                  <a:schemeClr val="tx1"/>
                </a:solidFill>
                <a:latin typeface="Arial Nova" panose="020B0504020202020204" pitchFamily="34" charset="0"/>
              </a:rPr>
              <a:t>January 14, 2026 BOD Meeting Agenda</a:t>
            </a:r>
          </a:p>
          <a:p>
            <a:pPr marL="685800" lvl="2" indent="-457200">
              <a:spcBef>
                <a:spcPts val="600"/>
              </a:spcBef>
              <a:buClr>
                <a:schemeClr val="tx1"/>
              </a:buClr>
              <a:buFont typeface="Arial" panose="020B0604020202020204" pitchFamily="34" charset="0"/>
              <a:buChar char="•"/>
            </a:pPr>
            <a:r>
              <a:rPr lang="en-US" sz="3600" dirty="0">
                <a:solidFill>
                  <a:schemeClr val="tx1"/>
                </a:solidFill>
                <a:latin typeface="Arial Nova" panose="020B0504020202020204" pitchFamily="34" charset="0"/>
              </a:rPr>
              <a:t>October 15, 2025 BOD Meeting Minutes</a:t>
            </a:r>
          </a:p>
          <a:p>
            <a:pPr marL="685800" lvl="2" indent="-457200">
              <a:spcBef>
                <a:spcPts val="600"/>
              </a:spcBef>
              <a:buClr>
                <a:schemeClr val="tx1"/>
              </a:buClr>
              <a:buFont typeface="Arial" panose="020B0604020202020204" pitchFamily="34" charset="0"/>
              <a:buChar char="•"/>
            </a:pPr>
            <a:r>
              <a:rPr lang="en-US" sz="3600" dirty="0">
                <a:solidFill>
                  <a:schemeClr val="tx1"/>
                </a:solidFill>
                <a:latin typeface="Arial Nova" panose="020B0504020202020204" pitchFamily="34" charset="0"/>
              </a:rPr>
              <a:t>Approve of 122 New Members</a:t>
            </a:r>
            <a:endParaRPr lang="en-US" sz="3000" dirty="0">
              <a:solidFill>
                <a:schemeClr val="tx1"/>
              </a:solidFill>
              <a:latin typeface="Arial Nova" panose="020B0504020202020204" pitchFamily="34" charset="0"/>
            </a:endParaRPr>
          </a:p>
        </p:txBody>
      </p:sp>
      <p:sp>
        <p:nvSpPr>
          <p:cNvPr id="2" name="Subtitle 2">
            <a:extLst>
              <a:ext uri="{FF2B5EF4-FFF2-40B4-BE49-F238E27FC236}">
                <a16:creationId xmlns:a16="http://schemas.microsoft.com/office/drawing/2014/main" id="{332CE4C8-7087-E85F-EFBE-3A24D26E1527}"/>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A7DAB0F7-C028-4267-92E8-FF8ECDBDFDDC}"/>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effectLst/>
                <a:latin typeface="Arial Nova" panose="020B0504020202020204" pitchFamily="34" charset="0"/>
              </a:rPr>
              <a:t>Consent Agenda</a:t>
            </a:r>
          </a:p>
        </p:txBody>
      </p:sp>
    </p:spTree>
    <p:extLst>
      <p:ext uri="{BB962C8B-B14F-4D97-AF65-F5344CB8AC3E}">
        <p14:creationId xmlns:p14="http://schemas.microsoft.com/office/powerpoint/2010/main" val="1119627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C13B5-85C1-C138-C07C-56D187485390}"/>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C70EF0D3-EA0C-1FAD-27FB-232122C7744A}"/>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4000" dirty="0">
                <a:solidFill>
                  <a:schemeClr val="tx1"/>
                </a:solidFill>
                <a:effectLst/>
                <a:latin typeface="Arial Nova" panose="020B0504020202020204" pitchFamily="34" charset="0"/>
              </a:rPr>
              <a:t>Chairman, Tom McCormick</a:t>
            </a:r>
          </a:p>
          <a:p>
            <a:pPr marL="1485900" lvl="2" indent="-457200">
              <a:spcBef>
                <a:spcPts val="600"/>
              </a:spcBef>
              <a:buClr>
                <a:schemeClr val="tx1"/>
              </a:buClr>
              <a:buFont typeface="Arial" panose="020B0604020202020204" pitchFamily="34" charset="0"/>
              <a:buChar char="•"/>
            </a:pPr>
            <a:r>
              <a:rPr lang="en-US" sz="3000" dirty="0">
                <a:solidFill>
                  <a:schemeClr val="tx1"/>
                </a:solidFill>
                <a:effectLst/>
                <a:latin typeface="Arial Nova" panose="020B0504020202020204" pitchFamily="34" charset="0"/>
              </a:rPr>
              <a:t>Looking forward to 2026! </a:t>
            </a:r>
            <a:endParaRPr lang="en-US" sz="1600" dirty="0">
              <a:solidFill>
                <a:schemeClr val="tx1"/>
              </a:solidFill>
              <a:latin typeface="Arial Nova" panose="020B0504020202020204" pitchFamily="34" charset="0"/>
            </a:endParaRPr>
          </a:p>
        </p:txBody>
      </p:sp>
      <p:sp>
        <p:nvSpPr>
          <p:cNvPr id="2" name="Subtitle 2">
            <a:extLst>
              <a:ext uri="{FF2B5EF4-FFF2-40B4-BE49-F238E27FC236}">
                <a16:creationId xmlns:a16="http://schemas.microsoft.com/office/drawing/2014/main" id="{A08A1112-83E2-C4FE-5410-058CC52A7B5D}"/>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5AD7D56D-A977-202C-072B-CA2CFFC87CF4}"/>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effectLst/>
                <a:latin typeface="Arial Nova" panose="020B0504020202020204" pitchFamily="34" charset="0"/>
              </a:rPr>
              <a:t>Reports</a:t>
            </a:r>
          </a:p>
        </p:txBody>
      </p:sp>
    </p:spTree>
    <p:extLst>
      <p:ext uri="{BB962C8B-B14F-4D97-AF65-F5344CB8AC3E}">
        <p14:creationId xmlns:p14="http://schemas.microsoft.com/office/powerpoint/2010/main" val="4205699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9DCD7-9D24-2B3F-A7B8-2008C79F9128}"/>
            </a:ext>
          </a:extLst>
        </p:cNvPr>
        <p:cNvGrpSpPr/>
        <p:nvPr/>
      </p:nvGrpSpPr>
      <p:grpSpPr>
        <a:xfrm>
          <a:off x="0" y="0"/>
          <a:ext cx="0" cy="0"/>
          <a:chOff x="0" y="0"/>
          <a:chExt cx="0" cy="0"/>
        </a:xfrm>
      </p:grpSpPr>
      <p:sp>
        <p:nvSpPr>
          <p:cNvPr id="6" name="Subtitle 2">
            <a:extLst>
              <a:ext uri="{FF2B5EF4-FFF2-40B4-BE49-F238E27FC236}">
                <a16:creationId xmlns:a16="http://schemas.microsoft.com/office/drawing/2014/main" id="{40628F46-683E-B97D-B816-A1236F2C924C}"/>
              </a:ext>
            </a:extLst>
          </p:cNvPr>
          <p:cNvSpPr>
            <a:spLocks noGrp="1"/>
          </p:cNvSpPr>
          <p:nvPr>
            <p:ph idx="1"/>
          </p:nvPr>
        </p:nvSpPr>
        <p:spPr>
          <a:xfrm>
            <a:off x="1049083" y="2321222"/>
            <a:ext cx="10093833" cy="4421716"/>
          </a:xfrm>
        </p:spPr>
        <p:txBody>
          <a:bodyPr>
            <a:normAutofit/>
          </a:bodyPr>
          <a:lstStyle/>
          <a:p>
            <a:pPr>
              <a:spcBef>
                <a:spcPts val="600"/>
              </a:spcBef>
              <a:buClr>
                <a:srgbClr val="FFFFFF"/>
              </a:buClr>
              <a:buFont typeface="Arial" panose="020B0604020202020204" pitchFamily="34" charset="0"/>
              <a:buChar char="•"/>
            </a:pPr>
            <a:endParaRPr lang="en-US" dirty="0">
              <a:solidFill>
                <a:schemeClr val="tx1"/>
              </a:solidFill>
              <a:latin typeface="Arial Nova" panose="020B0504020202020204" pitchFamily="34" charset="0"/>
            </a:endParaRPr>
          </a:p>
          <a:p>
            <a:pPr marL="685800" indent="-457200">
              <a:spcBef>
                <a:spcPts val="600"/>
              </a:spcBef>
              <a:buClr>
                <a:schemeClr val="tx1"/>
              </a:buClr>
              <a:buFont typeface="Arial" panose="020B0604020202020204" pitchFamily="34" charset="0"/>
              <a:buChar char="•"/>
            </a:pPr>
            <a:r>
              <a:rPr lang="en-US" sz="4000" dirty="0">
                <a:solidFill>
                  <a:schemeClr val="tx1"/>
                </a:solidFill>
                <a:latin typeface="Arial Nova" panose="020B0504020202020204" pitchFamily="34" charset="0"/>
              </a:rPr>
              <a:t>GMAR Financials</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2025 GMAR Audit</a:t>
            </a:r>
          </a:p>
          <a:p>
            <a:pPr marL="1618488" lvl="3" indent="-457200">
              <a:spcBef>
                <a:spcPts val="600"/>
              </a:spcBef>
              <a:buClr>
                <a:schemeClr val="tx1"/>
              </a:buClr>
              <a:buFont typeface="Arial" panose="020B0604020202020204" pitchFamily="34" charset="0"/>
              <a:buChar char="•"/>
            </a:pPr>
            <a:r>
              <a:rPr lang="en-US" sz="3000" dirty="0">
                <a:solidFill>
                  <a:schemeClr val="tx1"/>
                </a:solidFill>
                <a:latin typeface="Arial Nova" panose="020B0504020202020204" pitchFamily="34" charset="0"/>
              </a:rPr>
              <a:t>To begin in March, presentation at April BOD</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New iMIS membership/accounting system</a:t>
            </a:r>
          </a:p>
          <a:p>
            <a:pPr marL="1161288" lvl="2" indent="-457200">
              <a:spcBef>
                <a:spcPts val="600"/>
              </a:spcBef>
              <a:buClr>
                <a:schemeClr val="tx1"/>
              </a:buClr>
              <a:buFont typeface="Arial" panose="020B0604020202020204" pitchFamily="34" charset="0"/>
              <a:buChar char="•"/>
            </a:pPr>
            <a:r>
              <a:rPr lang="en-US" sz="3200" dirty="0">
                <a:solidFill>
                  <a:schemeClr val="tx1"/>
                </a:solidFill>
                <a:latin typeface="Arial Nova" panose="020B0504020202020204" pitchFamily="34" charset="0"/>
              </a:rPr>
              <a:t>November 2025 Financials</a:t>
            </a:r>
            <a:r>
              <a:rPr lang="en-US" sz="3000" dirty="0">
                <a:solidFill>
                  <a:schemeClr val="tx1"/>
                </a:solidFill>
                <a:latin typeface="Arial Nova" panose="020B0504020202020204" pitchFamily="34" charset="0"/>
              </a:rPr>
              <a:t> </a:t>
            </a:r>
            <a:endParaRPr lang="en-US" sz="3200" dirty="0">
              <a:solidFill>
                <a:schemeClr val="tx1"/>
              </a:solidFill>
              <a:latin typeface="Arial Nova" panose="020B0504020202020204" pitchFamily="34" charset="0"/>
            </a:endParaRPr>
          </a:p>
        </p:txBody>
      </p:sp>
      <p:sp>
        <p:nvSpPr>
          <p:cNvPr id="2" name="Subtitle 2">
            <a:extLst>
              <a:ext uri="{FF2B5EF4-FFF2-40B4-BE49-F238E27FC236}">
                <a16:creationId xmlns:a16="http://schemas.microsoft.com/office/drawing/2014/main" id="{40AC3D8D-2816-2C78-50B9-85337264DBDA}"/>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0E59F49C-07E8-497F-FDEA-101E4219A82B}"/>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effectLst/>
                <a:latin typeface="Arial Nova" panose="020B0504020202020204" pitchFamily="34" charset="0"/>
              </a:rPr>
              <a:t>Reports</a:t>
            </a:r>
          </a:p>
        </p:txBody>
      </p:sp>
    </p:spTree>
    <p:extLst>
      <p:ext uri="{BB962C8B-B14F-4D97-AF65-F5344CB8AC3E}">
        <p14:creationId xmlns:p14="http://schemas.microsoft.com/office/powerpoint/2010/main" val="24831966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29764-57A7-58F7-AC73-B13395FDB3E6}"/>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EFAE4616-6261-768D-9AE0-227D4E936F94}"/>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AD94732D-2BBF-6BC3-4556-F472057BD96B}"/>
              </a:ext>
            </a:extLst>
          </p:cNvPr>
          <p:cNvSpPr txBox="1"/>
          <p:nvPr/>
        </p:nvSpPr>
        <p:spPr>
          <a:xfrm>
            <a:off x="1089279" y="869907"/>
            <a:ext cx="8045577" cy="769441"/>
          </a:xfrm>
          <a:prstGeom prst="rect">
            <a:avLst/>
          </a:prstGeom>
          <a:noFill/>
        </p:spPr>
        <p:txBody>
          <a:bodyPr wrap="square" rtlCol="0">
            <a:spAutoFit/>
          </a:bodyPr>
          <a:lstStyle/>
          <a:p>
            <a:pPr marL="0" indent="0">
              <a:spcBef>
                <a:spcPts val="600"/>
              </a:spcBef>
              <a:buClr>
                <a:srgbClr val="FFFFFF"/>
              </a:buClr>
              <a:buNone/>
            </a:pPr>
            <a:r>
              <a:rPr lang="en-US" sz="4400" dirty="0">
                <a:solidFill>
                  <a:schemeClr val="bg1"/>
                </a:solidFill>
                <a:effectLst/>
                <a:latin typeface="Arial Nova" panose="020B0504020202020204" pitchFamily="34" charset="0"/>
              </a:rPr>
              <a:t>November Financials</a:t>
            </a:r>
          </a:p>
        </p:txBody>
      </p:sp>
      <p:graphicFrame>
        <p:nvGraphicFramePr>
          <p:cNvPr id="5" name="Chart 4">
            <a:extLst>
              <a:ext uri="{FF2B5EF4-FFF2-40B4-BE49-F238E27FC236}">
                <a16:creationId xmlns:a16="http://schemas.microsoft.com/office/drawing/2014/main" id="{67936A96-BB0C-48F5-A98D-57A185169BA1}"/>
              </a:ext>
            </a:extLst>
          </p:cNvPr>
          <p:cNvGraphicFramePr/>
          <p:nvPr>
            <p:extLst>
              <p:ext uri="{D42A27DB-BD31-4B8C-83A1-F6EECF244321}">
                <p14:modId xmlns:p14="http://schemas.microsoft.com/office/powerpoint/2010/main" val="3956977646"/>
              </p:ext>
            </p:extLst>
          </p:nvPr>
        </p:nvGraphicFramePr>
        <p:xfrm>
          <a:off x="1981200" y="2149085"/>
          <a:ext cx="8229600" cy="4663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9834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C73A5-72CB-2B76-6AB3-E4FF2A8B16EF}"/>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330ECC1E-B0F4-E76A-534C-73D63D2CD19B}"/>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8B9A743A-546B-513B-97B3-211519C8F0FB}"/>
              </a:ext>
            </a:extLst>
          </p:cNvPr>
          <p:cNvSpPr txBox="1"/>
          <p:nvPr/>
        </p:nvSpPr>
        <p:spPr>
          <a:xfrm>
            <a:off x="1089279" y="869907"/>
            <a:ext cx="8045577" cy="769441"/>
          </a:xfrm>
          <a:prstGeom prst="rect">
            <a:avLst/>
          </a:prstGeom>
          <a:noFill/>
        </p:spPr>
        <p:txBody>
          <a:bodyPr wrap="square" rtlCol="0">
            <a:spAutoFit/>
          </a:bodyPr>
          <a:lstStyle/>
          <a:p>
            <a:pPr>
              <a:spcBef>
                <a:spcPts val="600"/>
              </a:spcBef>
              <a:buClr>
                <a:srgbClr val="FFFFFF"/>
              </a:buClr>
            </a:pPr>
            <a:r>
              <a:rPr lang="en-US" sz="4400" dirty="0">
                <a:solidFill>
                  <a:schemeClr val="bg1"/>
                </a:solidFill>
                <a:latin typeface="Arial Nova" panose="020B0504020202020204" pitchFamily="34" charset="0"/>
              </a:rPr>
              <a:t>November Financials</a:t>
            </a:r>
            <a:endParaRPr lang="en-US" sz="4400" dirty="0">
              <a:solidFill>
                <a:schemeClr val="bg1"/>
              </a:solidFill>
              <a:effectLst/>
              <a:latin typeface="Arial Nova" panose="020B0504020202020204" pitchFamily="34" charset="0"/>
            </a:endParaRPr>
          </a:p>
        </p:txBody>
      </p:sp>
      <p:graphicFrame>
        <p:nvGraphicFramePr>
          <p:cNvPr id="5" name="Chart 4">
            <a:extLst>
              <a:ext uri="{FF2B5EF4-FFF2-40B4-BE49-F238E27FC236}">
                <a16:creationId xmlns:a16="http://schemas.microsoft.com/office/drawing/2014/main" id="{00000000-0008-0000-0200-000004000000}"/>
              </a:ext>
            </a:extLst>
          </p:cNvPr>
          <p:cNvGraphicFramePr>
            <a:graphicFrameLocks/>
          </p:cNvGraphicFramePr>
          <p:nvPr>
            <p:extLst>
              <p:ext uri="{D42A27DB-BD31-4B8C-83A1-F6EECF244321}">
                <p14:modId xmlns:p14="http://schemas.microsoft.com/office/powerpoint/2010/main" val="2161418467"/>
              </p:ext>
            </p:extLst>
          </p:nvPr>
        </p:nvGraphicFramePr>
        <p:xfrm>
          <a:off x="1981200" y="2155811"/>
          <a:ext cx="8229600" cy="4663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7200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72B67-A55A-44CA-14C5-502D496DB3CC}"/>
            </a:ext>
          </a:extLst>
        </p:cNvPr>
        <p:cNvGrpSpPr/>
        <p:nvPr/>
      </p:nvGrpSpPr>
      <p:grpSpPr>
        <a:xfrm>
          <a:off x="0" y="0"/>
          <a:ext cx="0" cy="0"/>
          <a:chOff x="0" y="0"/>
          <a:chExt cx="0" cy="0"/>
        </a:xfrm>
      </p:grpSpPr>
      <p:sp>
        <p:nvSpPr>
          <p:cNvPr id="2" name="Subtitle 2">
            <a:extLst>
              <a:ext uri="{FF2B5EF4-FFF2-40B4-BE49-F238E27FC236}">
                <a16:creationId xmlns:a16="http://schemas.microsoft.com/office/drawing/2014/main" id="{312BDE78-6E91-80D2-088B-162A3C72AB16}"/>
              </a:ext>
            </a:extLst>
          </p:cNvPr>
          <p:cNvSpPr txBox="1">
            <a:spLocks/>
          </p:cNvSpPr>
          <p:nvPr/>
        </p:nvSpPr>
        <p:spPr>
          <a:xfrm>
            <a:off x="614344" y="0"/>
            <a:ext cx="10963312" cy="1984248"/>
          </a:xfrm>
          <a:prstGeom prst="rect">
            <a:avLst/>
          </a:prstGeom>
        </p:spPr>
        <p:txBody>
          <a:bodyPr vert="horz" lIns="91440" tIns="45720" rIns="91440" bIns="45720" rtlCol="0" anchor="t">
            <a:normAutofit/>
          </a:bodyPr>
          <a:lst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a:lstStyle>
          <a:p>
            <a:pPr marL="0" indent="0">
              <a:lnSpc>
                <a:spcPct val="90000"/>
              </a:lnSpc>
              <a:spcBef>
                <a:spcPts val="600"/>
              </a:spcBef>
              <a:buClr>
                <a:srgbClr val="FFFFFF"/>
              </a:buClr>
              <a:buFont typeface="Arial" panose="020B0604020202020204" pitchFamily="34" charset="0"/>
              <a:buNone/>
            </a:pPr>
            <a:endParaRPr lang="en-US" sz="4000" dirty="0">
              <a:latin typeface="Arial Nova" panose="020B0504020202020204" pitchFamily="34" charset="0"/>
            </a:endParaRPr>
          </a:p>
        </p:txBody>
      </p:sp>
      <p:sp>
        <p:nvSpPr>
          <p:cNvPr id="4" name="TextBox 3">
            <a:extLst>
              <a:ext uri="{FF2B5EF4-FFF2-40B4-BE49-F238E27FC236}">
                <a16:creationId xmlns:a16="http://schemas.microsoft.com/office/drawing/2014/main" id="{538FBF64-2A35-BA46-E8F0-8A6C93C085B1}"/>
              </a:ext>
            </a:extLst>
          </p:cNvPr>
          <p:cNvSpPr txBox="1"/>
          <p:nvPr/>
        </p:nvSpPr>
        <p:spPr>
          <a:xfrm>
            <a:off x="1089279" y="869907"/>
            <a:ext cx="8045577" cy="769441"/>
          </a:xfrm>
          <a:prstGeom prst="rect">
            <a:avLst/>
          </a:prstGeom>
          <a:noFill/>
        </p:spPr>
        <p:txBody>
          <a:bodyPr wrap="square" rtlCol="0">
            <a:spAutoFit/>
          </a:bodyPr>
          <a:lstStyle/>
          <a:p>
            <a:pPr>
              <a:spcBef>
                <a:spcPts val="600"/>
              </a:spcBef>
              <a:buClr>
                <a:srgbClr val="FFFFFF"/>
              </a:buClr>
            </a:pPr>
            <a:r>
              <a:rPr lang="en-US" sz="4400" dirty="0">
                <a:solidFill>
                  <a:schemeClr val="bg1"/>
                </a:solidFill>
                <a:latin typeface="Arial Nova" panose="020B0504020202020204" pitchFamily="34" charset="0"/>
              </a:rPr>
              <a:t>November Financials</a:t>
            </a:r>
            <a:endParaRPr lang="en-US" sz="4400" dirty="0">
              <a:solidFill>
                <a:schemeClr val="bg1"/>
              </a:solidFill>
              <a:effectLst/>
              <a:latin typeface="Arial Nova" panose="020B0504020202020204" pitchFamily="34" charset="0"/>
            </a:endParaRPr>
          </a:p>
        </p:txBody>
      </p:sp>
      <p:graphicFrame>
        <p:nvGraphicFramePr>
          <p:cNvPr id="3" name="Chart 2">
            <a:extLst>
              <a:ext uri="{FF2B5EF4-FFF2-40B4-BE49-F238E27FC236}">
                <a16:creationId xmlns:a16="http://schemas.microsoft.com/office/drawing/2014/main" id="{00000000-0008-0000-0200-000006000000}"/>
              </a:ext>
            </a:extLst>
          </p:cNvPr>
          <p:cNvGraphicFramePr>
            <a:graphicFrameLocks/>
          </p:cNvGraphicFramePr>
          <p:nvPr>
            <p:extLst>
              <p:ext uri="{D42A27DB-BD31-4B8C-83A1-F6EECF244321}">
                <p14:modId xmlns:p14="http://schemas.microsoft.com/office/powerpoint/2010/main" val="2021102228"/>
              </p:ext>
            </p:extLst>
          </p:nvPr>
        </p:nvGraphicFramePr>
        <p:xfrm>
          <a:off x="1981200" y="2194560"/>
          <a:ext cx="8229600" cy="46634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89412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8679</TotalTime>
  <Words>891</Words>
  <Application>Microsoft Office PowerPoint</Application>
  <PresentationFormat>Widescreen</PresentationFormat>
  <Paragraphs>177</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Nova</vt:lpstr>
      <vt:lpstr>Calibri</vt:lpstr>
      <vt:lpstr>Century Gothic</vt:lpstr>
      <vt:lpstr>Wingdings 3</vt:lpstr>
      <vt:lpstr>Ion Boardroom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Greater Milwaukee  Association of REALTORS®  Board of Directors Meeting</dc:title>
  <dc:creator>Mike Ruzicka</dc:creator>
  <cp:lastModifiedBy>Mike Ruzicka</cp:lastModifiedBy>
  <cp:revision>196</cp:revision>
  <cp:lastPrinted>2024-10-16T17:52:52Z</cp:lastPrinted>
  <dcterms:created xsi:type="dcterms:W3CDTF">2021-01-19T22:49:34Z</dcterms:created>
  <dcterms:modified xsi:type="dcterms:W3CDTF">2026-01-13T22:35:15Z</dcterms:modified>
</cp:coreProperties>
</file>