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46" r:id="rId1"/>
  </p:sldMasterIdLst>
  <p:notesMasterIdLst>
    <p:notesMasterId r:id="rId25"/>
  </p:notesMasterIdLst>
  <p:handoutMasterIdLst>
    <p:handoutMasterId r:id="rId26"/>
  </p:handoutMasterIdLst>
  <p:sldIdLst>
    <p:sldId id="557" r:id="rId2"/>
    <p:sldId id="1005" r:id="rId3"/>
    <p:sldId id="1004" r:id="rId4"/>
    <p:sldId id="978" r:id="rId5"/>
    <p:sldId id="948" r:id="rId6"/>
    <p:sldId id="968" r:id="rId7"/>
    <p:sldId id="1016" r:id="rId8"/>
    <p:sldId id="1015" r:id="rId9"/>
    <p:sldId id="1008" r:id="rId10"/>
    <p:sldId id="983" r:id="rId11"/>
    <p:sldId id="1010" r:id="rId12"/>
    <p:sldId id="995" r:id="rId13"/>
    <p:sldId id="955" r:id="rId14"/>
    <p:sldId id="1011" r:id="rId15"/>
    <p:sldId id="1021" r:id="rId16"/>
    <p:sldId id="998" r:id="rId17"/>
    <p:sldId id="1014" r:id="rId18"/>
    <p:sldId id="1012" r:id="rId19"/>
    <p:sldId id="1017" r:id="rId20"/>
    <p:sldId id="1018" r:id="rId21"/>
    <p:sldId id="960" r:id="rId22"/>
    <p:sldId id="961" r:id="rId23"/>
    <p:sldId id="1020"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M" lastIdx="1" clrIdx="0">
    <p:extLst>
      <p:ext uri="{19B8F6BF-5375-455C-9EA6-DF929625EA0E}">
        <p15:presenceInfo xmlns:p15="http://schemas.microsoft.com/office/powerpoint/2012/main" userId="S-1-5-21-1571048395-447797020-1943935156-1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59"/>
    <a:srgbClr val="FFFFFF"/>
    <a:srgbClr val="47D147"/>
    <a:srgbClr val="00FA00"/>
    <a:srgbClr val="FFF30D"/>
    <a:srgbClr val="262626"/>
    <a:srgbClr val="33CC33"/>
    <a:srgbClr val="E4D728"/>
    <a:srgbClr val="5BBE3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96400" autoAdjust="0"/>
  </p:normalViewPr>
  <p:slideViewPr>
    <p:cSldViewPr snapToGrid="0">
      <p:cViewPr varScale="1">
        <p:scale>
          <a:sx n="44" d="100"/>
          <a:sy n="44" d="100"/>
        </p:scale>
        <p:origin x="756" y="28"/>
      </p:cViewPr>
      <p:guideLst>
        <p:guide orient="horz" pos="2736"/>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266" y="-8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49" tIns="46577" rIns="93149" bIns="46577"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3149" tIns="46577" rIns="93149" bIns="46577" rtlCol="0"/>
          <a:lstStyle>
            <a:lvl1pPr algn="r">
              <a:defRPr sz="1200"/>
            </a:lvl1pPr>
          </a:lstStyle>
          <a:p>
            <a:fld id="{81AEBE72-CF21-468A-B257-B5D51528D9B6}" type="datetimeFigureOut">
              <a:rPr lang="en-US" smtClean="0"/>
              <a:t>4/15/2026</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49" tIns="46577" rIns="93149"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49" tIns="46577" rIns="93149" bIns="46577" rtlCol="0" anchor="b"/>
          <a:lstStyle>
            <a:lvl1pPr algn="r">
              <a:defRPr sz="1200"/>
            </a:lvl1pPr>
          </a:lstStyle>
          <a:p>
            <a:fld id="{B1A90326-3C98-471F-BCA9-08F6BF3FCFE5}" type="slidenum">
              <a:rPr lang="en-US" smtClean="0"/>
              <a:t>‹#›</a:t>
            </a:fld>
            <a:endParaRPr lang="en-US" dirty="0"/>
          </a:p>
        </p:txBody>
      </p:sp>
    </p:spTree>
    <p:extLst>
      <p:ext uri="{BB962C8B-B14F-4D97-AF65-F5344CB8AC3E}">
        <p14:creationId xmlns:p14="http://schemas.microsoft.com/office/powerpoint/2010/main" val="2575927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5"/>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idx="1"/>
          </p:nvPr>
        </p:nvSpPr>
        <p:spPr>
          <a:xfrm>
            <a:off x="3970340" y="0"/>
            <a:ext cx="3038475" cy="466725"/>
          </a:xfrm>
          <a:prstGeom prst="rect">
            <a:avLst/>
          </a:prstGeom>
        </p:spPr>
        <p:txBody>
          <a:bodyPr vert="horz" lIns="91413" tIns="45708" rIns="91413" bIns="45708" rtlCol="0"/>
          <a:lstStyle>
            <a:lvl1pPr algn="r">
              <a:defRPr sz="1200"/>
            </a:lvl1pPr>
          </a:lstStyle>
          <a:p>
            <a:fld id="{11914154-4FFC-420B-AA3C-FC2AD5AFD1DF}" type="datetimeFigureOut">
              <a:rPr lang="en-US" smtClean="0"/>
              <a:t>4/15/2026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3" tIns="45708" rIns="91413" bIns="45708" rtlCol="0" anchor="ctr"/>
          <a:lstStyle/>
          <a:p>
            <a:endParaRPr lang="en-US" dirty="0"/>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13" tIns="45708" rIns="91413"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8" rIns="91413"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8" rIns="91413" bIns="45708" rtlCol="0" anchor="b"/>
          <a:lstStyle>
            <a:lvl1pPr algn="r">
              <a:defRPr sz="1200"/>
            </a:lvl1pPr>
          </a:lstStyle>
          <a:p>
            <a:fld id="{2050E3B0-1FF7-40BB-80FC-E7BD771B7CCF}" type="slidenum">
              <a:rPr lang="en-US" smtClean="0"/>
              <a:t>‹#›</a:t>
            </a:fld>
            <a:endParaRPr lang="en-US" dirty="0"/>
          </a:p>
        </p:txBody>
      </p:sp>
    </p:spTree>
    <p:extLst>
      <p:ext uri="{BB962C8B-B14F-4D97-AF65-F5344CB8AC3E}">
        <p14:creationId xmlns:p14="http://schemas.microsoft.com/office/powerpoint/2010/main" val="384201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0E3B0-1FF7-40BB-80FC-E7BD771B7CCF}" type="slidenum">
              <a:rPr lang="en-US" smtClean="0"/>
              <a:t>1</a:t>
            </a:fld>
            <a:endParaRPr lang="en-US" dirty="0"/>
          </a:p>
        </p:txBody>
      </p:sp>
    </p:spTree>
    <p:extLst>
      <p:ext uri="{BB962C8B-B14F-4D97-AF65-F5344CB8AC3E}">
        <p14:creationId xmlns:p14="http://schemas.microsoft.com/office/powerpoint/2010/main" val="411033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519E-C273-E577-B8E3-09BE9AF09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AF093-9519-5B96-EC9E-F2AC434AFCD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07DC533-0853-2BAB-6E4D-9CCA6C686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2582BD-FCDB-5C30-A118-C02AB2E20F5B}"/>
              </a:ext>
            </a:extLst>
          </p:cNvPr>
          <p:cNvSpPr>
            <a:spLocks noGrp="1"/>
          </p:cNvSpPr>
          <p:nvPr>
            <p:ph type="sldNum" sz="quarter" idx="10"/>
          </p:nvPr>
        </p:nvSpPr>
        <p:spPr/>
        <p:txBody>
          <a:bodyPr/>
          <a:lstStyle/>
          <a:p>
            <a:fld id="{2050E3B0-1FF7-40BB-80FC-E7BD771B7CCF}" type="slidenum">
              <a:rPr lang="en-US" smtClean="0"/>
              <a:t>10</a:t>
            </a:fld>
            <a:endParaRPr lang="en-US" dirty="0"/>
          </a:p>
        </p:txBody>
      </p:sp>
    </p:spTree>
    <p:extLst>
      <p:ext uri="{BB962C8B-B14F-4D97-AF65-F5344CB8AC3E}">
        <p14:creationId xmlns:p14="http://schemas.microsoft.com/office/powerpoint/2010/main" val="283339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513D-9423-4A38-90BE-2392C5DA7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E9E3B-5849-3A91-A9B2-301B870C50F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E76DCEB-0DBD-784D-7361-12D60503B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CD7BA-915D-2249-7005-9BD2D11DB999}"/>
              </a:ext>
            </a:extLst>
          </p:cNvPr>
          <p:cNvSpPr>
            <a:spLocks noGrp="1"/>
          </p:cNvSpPr>
          <p:nvPr>
            <p:ph type="sldNum" sz="quarter" idx="10"/>
          </p:nvPr>
        </p:nvSpPr>
        <p:spPr/>
        <p:txBody>
          <a:bodyPr/>
          <a:lstStyle/>
          <a:p>
            <a:fld id="{2050E3B0-1FF7-40BB-80FC-E7BD771B7CCF}" type="slidenum">
              <a:rPr lang="en-US" smtClean="0"/>
              <a:t>11</a:t>
            </a:fld>
            <a:endParaRPr lang="en-US" dirty="0"/>
          </a:p>
        </p:txBody>
      </p:sp>
    </p:spTree>
    <p:extLst>
      <p:ext uri="{BB962C8B-B14F-4D97-AF65-F5344CB8AC3E}">
        <p14:creationId xmlns:p14="http://schemas.microsoft.com/office/powerpoint/2010/main" val="280437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B996-BCBA-8942-FE02-9499ACFF1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E050-A021-0A72-EA25-8BF0E8B60CD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B7052F0-E537-3786-E6BA-D37CFFC386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C2858-8346-A0B3-791C-6B50DB83D3C7}"/>
              </a:ext>
            </a:extLst>
          </p:cNvPr>
          <p:cNvSpPr>
            <a:spLocks noGrp="1"/>
          </p:cNvSpPr>
          <p:nvPr>
            <p:ph type="sldNum" sz="quarter" idx="10"/>
          </p:nvPr>
        </p:nvSpPr>
        <p:spPr/>
        <p:txBody>
          <a:bodyPr/>
          <a:lstStyle/>
          <a:p>
            <a:fld id="{2050E3B0-1FF7-40BB-80FC-E7BD771B7CCF}" type="slidenum">
              <a:rPr lang="en-US" smtClean="0"/>
              <a:t>12</a:t>
            </a:fld>
            <a:endParaRPr lang="en-US" dirty="0"/>
          </a:p>
        </p:txBody>
      </p:sp>
    </p:spTree>
    <p:extLst>
      <p:ext uri="{BB962C8B-B14F-4D97-AF65-F5344CB8AC3E}">
        <p14:creationId xmlns:p14="http://schemas.microsoft.com/office/powerpoint/2010/main" val="225164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CE7B-8D79-B7EB-556A-D9D264695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60387-8765-5772-233A-4824D1A3882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F4C3391-A231-C798-3327-9E6F861C66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010469-CB9F-9811-2BBE-8E87F8626FF1}"/>
              </a:ext>
            </a:extLst>
          </p:cNvPr>
          <p:cNvSpPr>
            <a:spLocks noGrp="1"/>
          </p:cNvSpPr>
          <p:nvPr>
            <p:ph type="sldNum" sz="quarter" idx="10"/>
          </p:nvPr>
        </p:nvSpPr>
        <p:spPr/>
        <p:txBody>
          <a:bodyPr/>
          <a:lstStyle/>
          <a:p>
            <a:fld id="{2050E3B0-1FF7-40BB-80FC-E7BD771B7CCF}" type="slidenum">
              <a:rPr lang="en-US" smtClean="0"/>
              <a:t>13</a:t>
            </a:fld>
            <a:endParaRPr lang="en-US" dirty="0"/>
          </a:p>
        </p:txBody>
      </p:sp>
    </p:spTree>
    <p:extLst>
      <p:ext uri="{BB962C8B-B14F-4D97-AF65-F5344CB8AC3E}">
        <p14:creationId xmlns:p14="http://schemas.microsoft.com/office/powerpoint/2010/main" val="30297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26EF-E3DD-DCB7-5EE8-B9E627F95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F7406-C56E-33DF-BB8C-4FB77E3DA0C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EAA090F-7E79-768F-03E5-D84920CCC9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CDF83-C8ED-7128-6DCE-5A88C4B54ECB}"/>
              </a:ext>
            </a:extLst>
          </p:cNvPr>
          <p:cNvSpPr>
            <a:spLocks noGrp="1"/>
          </p:cNvSpPr>
          <p:nvPr>
            <p:ph type="sldNum" sz="quarter" idx="10"/>
          </p:nvPr>
        </p:nvSpPr>
        <p:spPr/>
        <p:txBody>
          <a:bodyPr/>
          <a:lstStyle/>
          <a:p>
            <a:fld id="{2050E3B0-1FF7-40BB-80FC-E7BD771B7CCF}" type="slidenum">
              <a:rPr lang="en-US" smtClean="0"/>
              <a:t>14</a:t>
            </a:fld>
            <a:endParaRPr lang="en-US" dirty="0"/>
          </a:p>
        </p:txBody>
      </p:sp>
    </p:spTree>
    <p:extLst>
      <p:ext uri="{BB962C8B-B14F-4D97-AF65-F5344CB8AC3E}">
        <p14:creationId xmlns:p14="http://schemas.microsoft.com/office/powerpoint/2010/main" val="272918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9897A-55FF-535B-A81D-2EA8A0326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6E67F-7DB4-B224-C8E6-A3DDC8B1329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B49846C-0735-86CC-4FB9-062002A38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7CF60-D837-86BE-A9DE-353318797E91}"/>
              </a:ext>
            </a:extLst>
          </p:cNvPr>
          <p:cNvSpPr>
            <a:spLocks noGrp="1"/>
          </p:cNvSpPr>
          <p:nvPr>
            <p:ph type="sldNum" sz="quarter" idx="10"/>
          </p:nvPr>
        </p:nvSpPr>
        <p:spPr/>
        <p:txBody>
          <a:bodyPr/>
          <a:lstStyle/>
          <a:p>
            <a:fld id="{2050E3B0-1FF7-40BB-80FC-E7BD771B7CCF}" type="slidenum">
              <a:rPr lang="en-US" smtClean="0"/>
              <a:t>15</a:t>
            </a:fld>
            <a:endParaRPr lang="en-US" dirty="0"/>
          </a:p>
        </p:txBody>
      </p:sp>
    </p:spTree>
    <p:extLst>
      <p:ext uri="{BB962C8B-B14F-4D97-AF65-F5344CB8AC3E}">
        <p14:creationId xmlns:p14="http://schemas.microsoft.com/office/powerpoint/2010/main" val="111574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2563-92AE-27BB-DE74-3B04303E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D4CD4-7EAB-CE57-D2D3-0324B8AD928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F45058-7F8E-3B4A-9FF1-361C239D78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E1430D-F734-23BF-62D9-5AD24D16F725}"/>
              </a:ext>
            </a:extLst>
          </p:cNvPr>
          <p:cNvSpPr>
            <a:spLocks noGrp="1"/>
          </p:cNvSpPr>
          <p:nvPr>
            <p:ph type="sldNum" sz="quarter" idx="10"/>
          </p:nvPr>
        </p:nvSpPr>
        <p:spPr/>
        <p:txBody>
          <a:bodyPr/>
          <a:lstStyle/>
          <a:p>
            <a:fld id="{2050E3B0-1FF7-40BB-80FC-E7BD771B7CCF}" type="slidenum">
              <a:rPr lang="en-US" smtClean="0"/>
              <a:t>16</a:t>
            </a:fld>
            <a:endParaRPr lang="en-US" dirty="0"/>
          </a:p>
        </p:txBody>
      </p:sp>
    </p:spTree>
    <p:extLst>
      <p:ext uri="{BB962C8B-B14F-4D97-AF65-F5344CB8AC3E}">
        <p14:creationId xmlns:p14="http://schemas.microsoft.com/office/powerpoint/2010/main" val="229731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C28B0-422B-F026-EEC2-A3F6DF5AE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7432D-58C7-F995-E078-ADD1E4904AF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C183DD2-6870-C74F-BD62-5AD0C58DF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D5042-13A0-499B-9FF7-BD4CFB7E72BE}"/>
              </a:ext>
            </a:extLst>
          </p:cNvPr>
          <p:cNvSpPr>
            <a:spLocks noGrp="1"/>
          </p:cNvSpPr>
          <p:nvPr>
            <p:ph type="sldNum" sz="quarter" idx="10"/>
          </p:nvPr>
        </p:nvSpPr>
        <p:spPr/>
        <p:txBody>
          <a:bodyPr/>
          <a:lstStyle/>
          <a:p>
            <a:fld id="{2050E3B0-1FF7-40BB-80FC-E7BD771B7CCF}" type="slidenum">
              <a:rPr lang="en-US" smtClean="0"/>
              <a:t>17</a:t>
            </a:fld>
            <a:endParaRPr lang="en-US" dirty="0"/>
          </a:p>
        </p:txBody>
      </p:sp>
    </p:spTree>
    <p:extLst>
      <p:ext uri="{BB962C8B-B14F-4D97-AF65-F5344CB8AC3E}">
        <p14:creationId xmlns:p14="http://schemas.microsoft.com/office/powerpoint/2010/main" val="268193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FDEAF-95BD-8B0F-5689-FEE46D27B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5AED5-C7A4-B2D0-96BE-60071D9EA5F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F599208-FB6A-B7C4-A23A-3E3113EA8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C3822F-B546-117F-CA65-B18EB27215F3}"/>
              </a:ext>
            </a:extLst>
          </p:cNvPr>
          <p:cNvSpPr>
            <a:spLocks noGrp="1"/>
          </p:cNvSpPr>
          <p:nvPr>
            <p:ph type="sldNum" sz="quarter" idx="10"/>
          </p:nvPr>
        </p:nvSpPr>
        <p:spPr/>
        <p:txBody>
          <a:bodyPr/>
          <a:lstStyle/>
          <a:p>
            <a:fld id="{2050E3B0-1FF7-40BB-80FC-E7BD771B7CCF}" type="slidenum">
              <a:rPr lang="en-US" smtClean="0"/>
              <a:t>18</a:t>
            </a:fld>
            <a:endParaRPr lang="en-US" dirty="0"/>
          </a:p>
        </p:txBody>
      </p:sp>
    </p:spTree>
    <p:extLst>
      <p:ext uri="{BB962C8B-B14F-4D97-AF65-F5344CB8AC3E}">
        <p14:creationId xmlns:p14="http://schemas.microsoft.com/office/powerpoint/2010/main" val="373595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B910-B259-3BA4-E354-2A7DE4242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33DB5-408B-E949-A7A3-B14182FE6A1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360CD74-3F81-D539-7451-1AE36C3B26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F9112-AE84-8720-DBA5-EA5D050BD1E9}"/>
              </a:ext>
            </a:extLst>
          </p:cNvPr>
          <p:cNvSpPr>
            <a:spLocks noGrp="1"/>
          </p:cNvSpPr>
          <p:nvPr>
            <p:ph type="sldNum" sz="quarter" idx="10"/>
          </p:nvPr>
        </p:nvSpPr>
        <p:spPr/>
        <p:txBody>
          <a:bodyPr/>
          <a:lstStyle/>
          <a:p>
            <a:fld id="{2050E3B0-1FF7-40BB-80FC-E7BD771B7CCF}" type="slidenum">
              <a:rPr lang="en-US" smtClean="0"/>
              <a:t>19</a:t>
            </a:fld>
            <a:endParaRPr lang="en-US" dirty="0"/>
          </a:p>
        </p:txBody>
      </p:sp>
    </p:spTree>
    <p:extLst>
      <p:ext uri="{BB962C8B-B14F-4D97-AF65-F5344CB8AC3E}">
        <p14:creationId xmlns:p14="http://schemas.microsoft.com/office/powerpoint/2010/main" val="39487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6C1B2-EC79-D4C3-899F-09A61641D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3D787-DC51-3827-AB52-A504EDA8F4A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BC78F3-5A48-B255-27B2-B94A0263A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C3A23A-E639-8FE4-5A17-D03C9FB140AA}"/>
              </a:ext>
            </a:extLst>
          </p:cNvPr>
          <p:cNvSpPr>
            <a:spLocks noGrp="1"/>
          </p:cNvSpPr>
          <p:nvPr>
            <p:ph type="sldNum" sz="quarter" idx="10"/>
          </p:nvPr>
        </p:nvSpPr>
        <p:spPr/>
        <p:txBody>
          <a:bodyPr/>
          <a:lstStyle/>
          <a:p>
            <a:fld id="{2050E3B0-1FF7-40BB-80FC-E7BD771B7CCF}" type="slidenum">
              <a:rPr lang="en-US" smtClean="0"/>
              <a:t>2</a:t>
            </a:fld>
            <a:endParaRPr lang="en-US" dirty="0"/>
          </a:p>
        </p:txBody>
      </p:sp>
    </p:spTree>
    <p:extLst>
      <p:ext uri="{BB962C8B-B14F-4D97-AF65-F5344CB8AC3E}">
        <p14:creationId xmlns:p14="http://schemas.microsoft.com/office/powerpoint/2010/main" val="265668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CC157-3955-DC87-319F-70AE2B2CF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C1C6A-A74A-0DF6-2ED6-3161B35C65A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E9E0C0A-37D4-ED92-479E-2DC3B6FBE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099AB-7381-D632-4DB5-F50419846397}"/>
              </a:ext>
            </a:extLst>
          </p:cNvPr>
          <p:cNvSpPr>
            <a:spLocks noGrp="1"/>
          </p:cNvSpPr>
          <p:nvPr>
            <p:ph type="sldNum" sz="quarter" idx="10"/>
          </p:nvPr>
        </p:nvSpPr>
        <p:spPr/>
        <p:txBody>
          <a:bodyPr/>
          <a:lstStyle/>
          <a:p>
            <a:fld id="{2050E3B0-1FF7-40BB-80FC-E7BD771B7CCF}" type="slidenum">
              <a:rPr lang="en-US" smtClean="0"/>
              <a:t>20</a:t>
            </a:fld>
            <a:endParaRPr lang="en-US" dirty="0"/>
          </a:p>
        </p:txBody>
      </p:sp>
    </p:spTree>
    <p:extLst>
      <p:ext uri="{BB962C8B-B14F-4D97-AF65-F5344CB8AC3E}">
        <p14:creationId xmlns:p14="http://schemas.microsoft.com/office/powerpoint/2010/main" val="242244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8426-8221-CA6F-AABF-FA6B5F9E0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A3DD2-D8D0-37B9-2FA4-1C178C86B0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F3D18F6-2B0F-04F4-517D-EE441897A4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751E1-C405-298E-E033-8262E379ECAE}"/>
              </a:ext>
            </a:extLst>
          </p:cNvPr>
          <p:cNvSpPr>
            <a:spLocks noGrp="1"/>
          </p:cNvSpPr>
          <p:nvPr>
            <p:ph type="sldNum" sz="quarter" idx="10"/>
          </p:nvPr>
        </p:nvSpPr>
        <p:spPr/>
        <p:txBody>
          <a:bodyPr/>
          <a:lstStyle/>
          <a:p>
            <a:fld id="{2050E3B0-1FF7-40BB-80FC-E7BD771B7CCF}" type="slidenum">
              <a:rPr lang="en-US" smtClean="0"/>
              <a:t>21</a:t>
            </a:fld>
            <a:endParaRPr lang="en-US" dirty="0"/>
          </a:p>
        </p:txBody>
      </p:sp>
    </p:spTree>
    <p:extLst>
      <p:ext uri="{BB962C8B-B14F-4D97-AF65-F5344CB8AC3E}">
        <p14:creationId xmlns:p14="http://schemas.microsoft.com/office/powerpoint/2010/main" val="159022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C986-C9B4-4C02-FFB7-9268FBFAA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37BE7-535B-CF74-A53B-9B6A8CE0F14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2BE62EA-8FE6-1D51-A7CA-B25017286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88F8DC-A155-135A-8B72-858F14157B6A}"/>
              </a:ext>
            </a:extLst>
          </p:cNvPr>
          <p:cNvSpPr>
            <a:spLocks noGrp="1"/>
          </p:cNvSpPr>
          <p:nvPr>
            <p:ph type="sldNum" sz="quarter" idx="10"/>
          </p:nvPr>
        </p:nvSpPr>
        <p:spPr/>
        <p:txBody>
          <a:bodyPr/>
          <a:lstStyle/>
          <a:p>
            <a:fld id="{2050E3B0-1FF7-40BB-80FC-E7BD771B7CCF}" type="slidenum">
              <a:rPr lang="en-US" smtClean="0"/>
              <a:t>22</a:t>
            </a:fld>
            <a:endParaRPr lang="en-US" dirty="0"/>
          </a:p>
        </p:txBody>
      </p:sp>
    </p:spTree>
    <p:extLst>
      <p:ext uri="{BB962C8B-B14F-4D97-AF65-F5344CB8AC3E}">
        <p14:creationId xmlns:p14="http://schemas.microsoft.com/office/powerpoint/2010/main" val="2926091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E1A56-590E-632D-2380-BE5159C69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30E57-F819-82F0-1FDD-90F2958AE89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4653CB6-A368-7E14-1A92-F0B1D29529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01EDA-3C16-CECA-1883-2D8A401F039A}"/>
              </a:ext>
            </a:extLst>
          </p:cNvPr>
          <p:cNvSpPr>
            <a:spLocks noGrp="1"/>
          </p:cNvSpPr>
          <p:nvPr>
            <p:ph type="sldNum" sz="quarter" idx="10"/>
          </p:nvPr>
        </p:nvSpPr>
        <p:spPr/>
        <p:txBody>
          <a:bodyPr/>
          <a:lstStyle/>
          <a:p>
            <a:fld id="{2050E3B0-1FF7-40BB-80FC-E7BD771B7CCF}" type="slidenum">
              <a:rPr lang="en-US" smtClean="0"/>
              <a:t>23</a:t>
            </a:fld>
            <a:endParaRPr lang="en-US" dirty="0"/>
          </a:p>
        </p:txBody>
      </p:sp>
    </p:spTree>
    <p:extLst>
      <p:ext uri="{BB962C8B-B14F-4D97-AF65-F5344CB8AC3E}">
        <p14:creationId xmlns:p14="http://schemas.microsoft.com/office/powerpoint/2010/main" val="162298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0BD6A-877D-9E31-CFCD-B4D5E452D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DAEC5-F623-BCB9-4F37-2CC0769DEA8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7C9DE4F-4341-B183-8F5C-4BD137785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049CD-25B5-D8EC-7091-9C6838FFE891}"/>
              </a:ext>
            </a:extLst>
          </p:cNvPr>
          <p:cNvSpPr>
            <a:spLocks noGrp="1"/>
          </p:cNvSpPr>
          <p:nvPr>
            <p:ph type="sldNum" sz="quarter" idx="10"/>
          </p:nvPr>
        </p:nvSpPr>
        <p:spPr/>
        <p:txBody>
          <a:bodyPr/>
          <a:lstStyle/>
          <a:p>
            <a:fld id="{2050E3B0-1FF7-40BB-80FC-E7BD771B7CCF}" type="slidenum">
              <a:rPr lang="en-US" smtClean="0"/>
              <a:t>3</a:t>
            </a:fld>
            <a:endParaRPr lang="en-US" dirty="0"/>
          </a:p>
        </p:txBody>
      </p:sp>
    </p:spTree>
    <p:extLst>
      <p:ext uri="{BB962C8B-B14F-4D97-AF65-F5344CB8AC3E}">
        <p14:creationId xmlns:p14="http://schemas.microsoft.com/office/powerpoint/2010/main" val="249597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0BF74-3765-BE65-F8EB-C5FFEDC91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46E8F-532D-3E25-F139-360C7531B4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395D0B2-413E-2D17-470F-7CB21AEA5A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150D77-1FBC-C136-37BD-D3FE19AE6366}"/>
              </a:ext>
            </a:extLst>
          </p:cNvPr>
          <p:cNvSpPr>
            <a:spLocks noGrp="1"/>
          </p:cNvSpPr>
          <p:nvPr>
            <p:ph type="sldNum" sz="quarter" idx="10"/>
          </p:nvPr>
        </p:nvSpPr>
        <p:spPr/>
        <p:txBody>
          <a:bodyPr/>
          <a:lstStyle/>
          <a:p>
            <a:fld id="{2050E3B0-1FF7-40BB-80FC-E7BD771B7CCF}" type="slidenum">
              <a:rPr lang="en-US" smtClean="0"/>
              <a:t>4</a:t>
            </a:fld>
            <a:endParaRPr lang="en-US" dirty="0"/>
          </a:p>
        </p:txBody>
      </p:sp>
    </p:spTree>
    <p:extLst>
      <p:ext uri="{BB962C8B-B14F-4D97-AF65-F5344CB8AC3E}">
        <p14:creationId xmlns:p14="http://schemas.microsoft.com/office/powerpoint/2010/main" val="319916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CE111-090C-1017-6CC7-458ABEA46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BFC77-0F73-A1C1-D13B-7D5DE5D6637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C58269A-5EDA-5AAE-69AB-49C0A1D43F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1299F-BA49-C466-2D24-A0A7B292074B}"/>
              </a:ext>
            </a:extLst>
          </p:cNvPr>
          <p:cNvSpPr>
            <a:spLocks noGrp="1"/>
          </p:cNvSpPr>
          <p:nvPr>
            <p:ph type="sldNum" sz="quarter" idx="10"/>
          </p:nvPr>
        </p:nvSpPr>
        <p:spPr/>
        <p:txBody>
          <a:bodyPr/>
          <a:lstStyle/>
          <a:p>
            <a:fld id="{2050E3B0-1FF7-40BB-80FC-E7BD771B7CCF}" type="slidenum">
              <a:rPr lang="en-US" smtClean="0"/>
              <a:t>5</a:t>
            </a:fld>
            <a:endParaRPr lang="en-US" dirty="0"/>
          </a:p>
        </p:txBody>
      </p:sp>
    </p:spTree>
    <p:extLst>
      <p:ext uri="{BB962C8B-B14F-4D97-AF65-F5344CB8AC3E}">
        <p14:creationId xmlns:p14="http://schemas.microsoft.com/office/powerpoint/2010/main" val="15928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1417-0775-89FC-63D8-51AE1136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433C7-FE75-AD37-5B31-66D0ACA8DF9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CA9AE6-CBF3-EA14-5B32-A52190CC4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14E818-8F12-0996-BE75-0697ACC21BDA}"/>
              </a:ext>
            </a:extLst>
          </p:cNvPr>
          <p:cNvSpPr>
            <a:spLocks noGrp="1"/>
          </p:cNvSpPr>
          <p:nvPr>
            <p:ph type="sldNum" sz="quarter" idx="10"/>
          </p:nvPr>
        </p:nvSpPr>
        <p:spPr/>
        <p:txBody>
          <a:bodyPr/>
          <a:lstStyle/>
          <a:p>
            <a:fld id="{2050E3B0-1FF7-40BB-80FC-E7BD771B7CCF}" type="slidenum">
              <a:rPr lang="en-US" smtClean="0"/>
              <a:t>6</a:t>
            </a:fld>
            <a:endParaRPr lang="en-US" dirty="0"/>
          </a:p>
        </p:txBody>
      </p:sp>
    </p:spTree>
    <p:extLst>
      <p:ext uri="{BB962C8B-B14F-4D97-AF65-F5344CB8AC3E}">
        <p14:creationId xmlns:p14="http://schemas.microsoft.com/office/powerpoint/2010/main" val="272595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A2CE-81B3-DB3F-BACA-9919A6F08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E8DBF-0A5E-5C5B-C7F7-79627CD1713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67E46A5-BD41-0100-8958-A5E06B1733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AC1D77-EF57-6904-E71D-3356E6091B3D}"/>
              </a:ext>
            </a:extLst>
          </p:cNvPr>
          <p:cNvSpPr>
            <a:spLocks noGrp="1"/>
          </p:cNvSpPr>
          <p:nvPr>
            <p:ph type="sldNum" sz="quarter" idx="10"/>
          </p:nvPr>
        </p:nvSpPr>
        <p:spPr/>
        <p:txBody>
          <a:bodyPr/>
          <a:lstStyle/>
          <a:p>
            <a:fld id="{2050E3B0-1FF7-40BB-80FC-E7BD771B7CCF}" type="slidenum">
              <a:rPr lang="en-US" smtClean="0"/>
              <a:t>7</a:t>
            </a:fld>
            <a:endParaRPr lang="en-US" dirty="0"/>
          </a:p>
        </p:txBody>
      </p:sp>
    </p:spTree>
    <p:extLst>
      <p:ext uri="{BB962C8B-B14F-4D97-AF65-F5344CB8AC3E}">
        <p14:creationId xmlns:p14="http://schemas.microsoft.com/office/powerpoint/2010/main" val="259661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2873-BBC5-C6AA-4702-BC4D85A66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E8ED3-488F-1011-8EDF-6D554348F73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A52584F-2016-4688-0F3B-23AADEDB4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62C5D2-BDA8-79DA-5210-E0C0C637F9D0}"/>
              </a:ext>
            </a:extLst>
          </p:cNvPr>
          <p:cNvSpPr>
            <a:spLocks noGrp="1"/>
          </p:cNvSpPr>
          <p:nvPr>
            <p:ph type="sldNum" sz="quarter" idx="10"/>
          </p:nvPr>
        </p:nvSpPr>
        <p:spPr/>
        <p:txBody>
          <a:bodyPr/>
          <a:lstStyle/>
          <a:p>
            <a:fld id="{2050E3B0-1FF7-40BB-80FC-E7BD771B7CCF}" type="slidenum">
              <a:rPr lang="en-US" smtClean="0"/>
              <a:t>8</a:t>
            </a:fld>
            <a:endParaRPr lang="en-US" dirty="0"/>
          </a:p>
        </p:txBody>
      </p:sp>
    </p:spTree>
    <p:extLst>
      <p:ext uri="{BB962C8B-B14F-4D97-AF65-F5344CB8AC3E}">
        <p14:creationId xmlns:p14="http://schemas.microsoft.com/office/powerpoint/2010/main" val="27041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B2AB-EF25-7345-A9F6-77F4DE129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2CDAA-49C5-083B-4134-10B7A0DE194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11BEFA6-7E59-3B1D-0B9D-85378ACC7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0EA05F-CF4E-D810-07E0-0EA905FF911D}"/>
              </a:ext>
            </a:extLst>
          </p:cNvPr>
          <p:cNvSpPr>
            <a:spLocks noGrp="1"/>
          </p:cNvSpPr>
          <p:nvPr>
            <p:ph type="sldNum" sz="quarter" idx="10"/>
          </p:nvPr>
        </p:nvSpPr>
        <p:spPr/>
        <p:txBody>
          <a:bodyPr/>
          <a:lstStyle/>
          <a:p>
            <a:fld id="{2050E3B0-1FF7-40BB-80FC-E7BD771B7CCF}" type="slidenum">
              <a:rPr lang="en-US" smtClean="0"/>
              <a:t>9</a:t>
            </a:fld>
            <a:endParaRPr lang="en-US" dirty="0"/>
          </a:p>
        </p:txBody>
      </p:sp>
    </p:spTree>
    <p:extLst>
      <p:ext uri="{BB962C8B-B14F-4D97-AF65-F5344CB8AC3E}">
        <p14:creationId xmlns:p14="http://schemas.microsoft.com/office/powerpoint/2010/main" val="25667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2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59148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US" dirty="0"/>
            </a:p>
          </p:txBody>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76680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64457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09291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62734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19420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47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04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4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06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749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7392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592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46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9783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38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6DFF08F-DC6B-4601-B491-B0F83F6DD2DA}" type="datetimeFigureOut">
              <a:rPr lang="en-US" smtClean="0"/>
              <a:pPr/>
              <a:t>4/15/2026</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6938412"/>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rne@gma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9C1D83B-9E6D-449F-89C6-E2EDC2898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43" name="Group 42">
            <a:extLst>
              <a:ext uri="{FF2B5EF4-FFF2-40B4-BE49-F238E27FC236}">
                <a16:creationId xmlns:a16="http://schemas.microsoft.com/office/drawing/2014/main" id="{20BC09B8-8564-494B-BAD7-51AACE2434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44" name="Oval 43">
              <a:extLst>
                <a:ext uri="{FF2B5EF4-FFF2-40B4-BE49-F238E27FC236}">
                  <a16:creationId xmlns:a16="http://schemas.microsoft.com/office/drawing/2014/main" id="{0DF915E5-E3C9-4FDC-B7CA-C8779A8AD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5" name="Oval 44">
              <a:extLst>
                <a:ext uri="{FF2B5EF4-FFF2-40B4-BE49-F238E27FC236}">
                  <a16:creationId xmlns:a16="http://schemas.microsoft.com/office/drawing/2014/main" id="{931CFAF9-47D0-45E1-AC87-958CE2C40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Rectangle 45">
              <a:extLst>
                <a:ext uri="{FF2B5EF4-FFF2-40B4-BE49-F238E27FC236}">
                  <a16:creationId xmlns:a16="http://schemas.microsoft.com/office/drawing/2014/main" id="{2AE22341-DA67-4E26-811B-8BC8E324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7" name="Freeform 5">
              <a:extLst>
                <a:ext uri="{FF2B5EF4-FFF2-40B4-BE49-F238E27FC236}">
                  <a16:creationId xmlns:a16="http://schemas.microsoft.com/office/drawing/2014/main" id="{4E9F23E6-4D77-4496-80BD-50308E88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48" name="Freeform 5">
              <a:extLst>
                <a:ext uri="{FF2B5EF4-FFF2-40B4-BE49-F238E27FC236}">
                  <a16:creationId xmlns:a16="http://schemas.microsoft.com/office/drawing/2014/main" id="{2B89F240-F6A6-4E65-9467-2DA5D97CE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49" name="Freeform 5">
              <a:extLst>
                <a:ext uri="{FF2B5EF4-FFF2-40B4-BE49-F238E27FC236}">
                  <a16:creationId xmlns:a16="http://schemas.microsoft.com/office/drawing/2014/main" id="{E361FED2-1D39-48EB-862F-559B1A2249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6" name="Subtitle 2"/>
          <p:cNvSpPr>
            <a:spLocks noGrp="1"/>
          </p:cNvSpPr>
          <p:nvPr>
            <p:ph idx="1"/>
          </p:nvPr>
        </p:nvSpPr>
        <p:spPr>
          <a:xfrm>
            <a:off x="792434" y="35536"/>
            <a:ext cx="6072776" cy="3811740"/>
          </a:xfrm>
        </p:spPr>
        <p:txBody>
          <a:bodyPr anchor="ctr">
            <a:normAutofit/>
          </a:bodyPr>
          <a:lstStyle/>
          <a:p>
            <a:pPr marL="55563" indent="0">
              <a:spcBef>
                <a:spcPts val="600"/>
              </a:spcBef>
              <a:spcAft>
                <a:spcPts val="600"/>
              </a:spcAft>
              <a:buClr>
                <a:srgbClr val="FFFFFF"/>
              </a:buClr>
              <a:buNone/>
            </a:pPr>
            <a:endParaRPr lang="en-US" b="1" dirty="0">
              <a:ln>
                <a:noFill/>
              </a:ln>
              <a:solidFill>
                <a:schemeClr val="bg1"/>
              </a:solidFill>
              <a:effectLst/>
              <a:latin typeface="Arial Nova" panose="020B0504020202020204" pitchFamily="34" charset="0"/>
            </a:endParaRPr>
          </a:p>
          <a:p>
            <a:pPr marL="55563" indent="0">
              <a:spcBef>
                <a:spcPts val="600"/>
              </a:spcBef>
              <a:buClr>
                <a:srgbClr val="FFFFFF"/>
              </a:buClr>
              <a:buNone/>
            </a:pPr>
            <a:r>
              <a:rPr lang="en-US" sz="2400" b="1" dirty="0">
                <a:ln>
                  <a:noFill/>
                </a:ln>
                <a:solidFill>
                  <a:schemeClr val="bg1"/>
                </a:solidFill>
                <a:effectLst/>
                <a:latin typeface="Arial Nova" panose="020B0504020202020204" pitchFamily="34" charset="0"/>
              </a:rPr>
              <a:t>Board of Directors Meeting</a:t>
            </a:r>
          </a:p>
          <a:p>
            <a:pPr marL="55563" indent="0">
              <a:spcBef>
                <a:spcPts val="600"/>
              </a:spcBef>
              <a:buClr>
                <a:srgbClr val="FFFFFF"/>
              </a:buClr>
              <a:buNone/>
            </a:pPr>
            <a:r>
              <a:rPr lang="en-US" sz="2400" b="1" dirty="0">
                <a:solidFill>
                  <a:schemeClr val="bg1"/>
                </a:solidFill>
                <a:latin typeface="Arial Nova" panose="020B0504020202020204" pitchFamily="34" charset="0"/>
              </a:rPr>
              <a:t>Thursday, April 16, 2026</a:t>
            </a:r>
          </a:p>
          <a:p>
            <a:pPr marL="55563" indent="0">
              <a:spcBef>
                <a:spcPts val="600"/>
              </a:spcBef>
              <a:spcAft>
                <a:spcPts val="600"/>
              </a:spcAft>
              <a:buClr>
                <a:srgbClr val="FFFFFF"/>
              </a:buClr>
              <a:buNone/>
            </a:pPr>
            <a:r>
              <a:rPr lang="en-US" sz="2400" b="1" dirty="0">
                <a:solidFill>
                  <a:schemeClr val="bg1"/>
                </a:solidFill>
                <a:latin typeface="Arial Nova" panose="020B0504020202020204" pitchFamily="34" charset="0"/>
              </a:rPr>
              <a:t>_______________________</a:t>
            </a:r>
          </a:p>
          <a:p>
            <a:pPr marL="55563" indent="0">
              <a:spcBef>
                <a:spcPts val="600"/>
              </a:spcBef>
              <a:buClr>
                <a:srgbClr val="FFFFFF"/>
              </a:buClr>
              <a:buNone/>
            </a:pPr>
            <a:r>
              <a:rPr lang="en-US" sz="2400" b="1" dirty="0">
                <a:solidFill>
                  <a:schemeClr val="bg1"/>
                </a:solidFill>
                <a:latin typeface="Arial Nova" panose="020B0504020202020204" pitchFamily="34" charset="0"/>
              </a:rPr>
              <a:t>Metro MLS Headquarters</a:t>
            </a:r>
          </a:p>
          <a:p>
            <a:pPr marL="55563" indent="0">
              <a:spcBef>
                <a:spcPts val="600"/>
              </a:spcBef>
              <a:buClr>
                <a:srgbClr val="FFFFFF"/>
              </a:buClr>
              <a:buNone/>
            </a:pPr>
            <a:r>
              <a:rPr lang="en-US" sz="2400" b="1" dirty="0">
                <a:solidFill>
                  <a:schemeClr val="bg1"/>
                </a:solidFill>
                <a:latin typeface="Arial Nova" panose="020B0504020202020204" pitchFamily="34" charset="0"/>
              </a:rPr>
              <a:t>Wauwatosa, WI</a:t>
            </a:r>
          </a:p>
        </p:txBody>
      </p:sp>
      <p:pic>
        <p:nvPicPr>
          <p:cNvPr id="3" name="Picture 2" descr="A logo for a realtor&#10;&#10;Description automatically generated">
            <a:extLst>
              <a:ext uri="{FF2B5EF4-FFF2-40B4-BE49-F238E27FC236}">
                <a16:creationId xmlns:a16="http://schemas.microsoft.com/office/drawing/2014/main" id="{0E402207-8E3C-598C-A329-89DCC16DE2CD}"/>
              </a:ext>
            </a:extLst>
          </p:cNvPr>
          <p:cNvPicPr>
            <a:picLocks noChangeAspect="1"/>
          </p:cNvPicPr>
          <p:nvPr/>
        </p:nvPicPr>
        <p:blipFill>
          <a:blip r:embed="rId4"/>
          <a:stretch>
            <a:fillRect/>
          </a:stretch>
        </p:blipFill>
        <p:spPr>
          <a:xfrm>
            <a:off x="8162147" y="627525"/>
            <a:ext cx="2734169" cy="3324218"/>
          </a:xfrm>
          <a:prstGeom prst="rect">
            <a:avLst/>
          </a:prstGeom>
        </p:spPr>
      </p:pic>
      <p:sp>
        <p:nvSpPr>
          <p:cNvPr id="51" name="Rectangle 50">
            <a:extLst>
              <a:ext uri="{FF2B5EF4-FFF2-40B4-BE49-F238E27FC236}">
                <a16:creationId xmlns:a16="http://schemas.microsoft.com/office/drawing/2014/main" id="{313BE1FD-8B44-4D3C-85D1-FBE714E3D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Subtitle 2">
            <a:extLst>
              <a:ext uri="{FF2B5EF4-FFF2-40B4-BE49-F238E27FC236}">
                <a16:creationId xmlns:a16="http://schemas.microsoft.com/office/drawing/2014/main" id="{D1A6084E-7BBC-58ED-881F-CA4089D54121}"/>
              </a:ext>
            </a:extLst>
          </p:cNvPr>
          <p:cNvSpPr txBox="1">
            <a:spLocks/>
          </p:cNvSpPr>
          <p:nvPr/>
        </p:nvSpPr>
        <p:spPr>
          <a:xfrm>
            <a:off x="831823" y="4724400"/>
            <a:ext cx="3858163" cy="1524000"/>
          </a:xfrm>
          <a:prstGeom prst="rect">
            <a:avLst/>
          </a:prstGeom>
        </p:spPr>
        <p:txBody>
          <a:bodyPr vert="horz" lIns="91440" tIns="45720" rIns="91440" bIns="45720" rtlCol="0" anchor="ct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5563" indent="0">
              <a:spcBef>
                <a:spcPts val="600"/>
              </a:spcBef>
              <a:spcAft>
                <a:spcPts val="600"/>
              </a:spcAft>
              <a:buClr>
                <a:srgbClr val="FFFFFF"/>
              </a:buClr>
              <a:buFont typeface="Wingdings 3" charset="2"/>
              <a:buNone/>
            </a:pPr>
            <a:endParaRPr lang="en-US" b="1" dirty="0">
              <a:solidFill>
                <a:schemeClr val="bg1"/>
              </a:solidFill>
              <a:latin typeface="Arial Nova" panose="020B0504020202020204" pitchFamily="34" charset="0"/>
            </a:endParaRPr>
          </a:p>
          <a:p>
            <a:pPr marL="55563" indent="0">
              <a:spcBef>
                <a:spcPts val="600"/>
              </a:spcBef>
              <a:buClr>
                <a:srgbClr val="FFFFFF"/>
              </a:buClr>
              <a:buFont typeface="Wingdings 3" charset="2"/>
              <a:buNone/>
            </a:pPr>
            <a:r>
              <a:rPr lang="en-US" sz="2400" b="1" dirty="0">
                <a:solidFill>
                  <a:schemeClr val="bg1"/>
                </a:solidFill>
                <a:latin typeface="Arial Nova" panose="020B0504020202020204" pitchFamily="34" charset="0"/>
              </a:rPr>
              <a:t>Wifi: Metro_Guest</a:t>
            </a:r>
          </a:p>
          <a:p>
            <a:pPr marL="55563" indent="0">
              <a:spcBef>
                <a:spcPts val="600"/>
              </a:spcBef>
              <a:buClr>
                <a:srgbClr val="FFFFFF"/>
              </a:buClr>
              <a:buFont typeface="Wingdings 3" charset="2"/>
              <a:buNone/>
            </a:pPr>
            <a:r>
              <a:rPr lang="en-US" sz="2400" b="1" dirty="0">
                <a:solidFill>
                  <a:schemeClr val="bg1"/>
                </a:solidFill>
                <a:latin typeface="Arial Nova" panose="020B0504020202020204" pitchFamily="34" charset="0"/>
              </a:rPr>
              <a:t>Password: SuperNova8534</a:t>
            </a:r>
          </a:p>
        </p:txBody>
      </p:sp>
    </p:spTree>
    <p:extLst>
      <p:ext uri="{BB962C8B-B14F-4D97-AF65-F5344CB8AC3E}">
        <p14:creationId xmlns:p14="http://schemas.microsoft.com/office/powerpoint/2010/main" val="300838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C852-7721-FAC0-1692-A8134B63C9FC}"/>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E50C0896-83E1-A53A-ED9F-2BF503CC50E0}"/>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SentriLock</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January’s transition went well </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About 1,000 old boxes are still out there </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No longer under warranty, so there is incentive to bring old boxes in </a:t>
            </a:r>
          </a:p>
        </p:txBody>
      </p:sp>
      <p:sp>
        <p:nvSpPr>
          <p:cNvPr id="2" name="Subtitle 2">
            <a:extLst>
              <a:ext uri="{FF2B5EF4-FFF2-40B4-BE49-F238E27FC236}">
                <a16:creationId xmlns:a16="http://schemas.microsoft.com/office/drawing/2014/main" id="{9B2CFBC7-7393-E640-2A5F-1F65C6694E70}"/>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A9657887-697E-2A80-8F36-515C43C2110D}"/>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0DABC4A0-EA7C-9E30-CBBF-0AE6DEE56AE9}"/>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391670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7A66-68C5-2DB0-00BB-748CC143EE45}"/>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9CFDA82-D1AF-2203-64B5-F283F9B8D18E}"/>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DiscoverMilwaukee.com</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Transitioning from Drupal to WordPress </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Integrated GMAR blog, cleaning up old info</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35,000 users in 2025, about 700 visitors/week</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Karen is now shifting to selling advertising and reaching out to potential partners</a:t>
            </a:r>
          </a:p>
        </p:txBody>
      </p:sp>
      <p:sp>
        <p:nvSpPr>
          <p:cNvPr id="2" name="Subtitle 2">
            <a:extLst>
              <a:ext uri="{FF2B5EF4-FFF2-40B4-BE49-F238E27FC236}">
                <a16:creationId xmlns:a16="http://schemas.microsoft.com/office/drawing/2014/main" id="{D829AFB4-DF16-DF61-BA0B-A1AC66205A9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C0E5DB27-DAC4-241A-9B57-B16143DC3AF1}"/>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33ED948A-884D-7F33-C358-383F7E216001}"/>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416972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F0EC-C896-C35E-67F8-C659E8FB8B94}"/>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612269A-6014-B648-62D2-9843DF4B68EC}"/>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Tether RE</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Subscriptions are in the doldrums</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Went after survey takers</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Focusing on security</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Going to call manager after manager, visit offices, etc. </a:t>
            </a:r>
          </a:p>
        </p:txBody>
      </p:sp>
      <p:sp>
        <p:nvSpPr>
          <p:cNvPr id="2" name="Subtitle 2">
            <a:extLst>
              <a:ext uri="{FF2B5EF4-FFF2-40B4-BE49-F238E27FC236}">
                <a16:creationId xmlns:a16="http://schemas.microsoft.com/office/drawing/2014/main" id="{641E04AF-349C-5DBF-4C66-33E4F06E2DE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1E669222-683D-AC74-E2DA-C9E7293D8305}"/>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D7277CA0-F45C-5967-1606-47A4F416CA8C}"/>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261436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7E8F-0D3B-BF2E-0F10-1E4F65F9DE1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E42A9D1F-E1EB-D386-910D-094D1FA118AD}"/>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Professional Standards</a:t>
            </a:r>
          </a:p>
        </p:txBody>
      </p:sp>
      <p:sp>
        <p:nvSpPr>
          <p:cNvPr id="2" name="Subtitle 2">
            <a:extLst>
              <a:ext uri="{FF2B5EF4-FFF2-40B4-BE49-F238E27FC236}">
                <a16:creationId xmlns:a16="http://schemas.microsoft.com/office/drawing/2014/main" id="{8EC7D8FF-CDD1-6501-4F61-0D3DF2C0901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pic>
        <p:nvPicPr>
          <p:cNvPr id="10" name="Picture 9" descr="A wooden signpost with different directions&#10;&#10;AI-generated content may be incorrect.">
            <a:extLst>
              <a:ext uri="{FF2B5EF4-FFF2-40B4-BE49-F238E27FC236}">
                <a16:creationId xmlns:a16="http://schemas.microsoft.com/office/drawing/2014/main" id="{9DA74914-4824-5AE0-DD00-770593A431A6}"/>
              </a:ext>
            </a:extLst>
          </p:cNvPr>
          <p:cNvPicPr>
            <a:picLocks noChangeAspect="1"/>
          </p:cNvPicPr>
          <p:nvPr/>
        </p:nvPicPr>
        <p:blipFill>
          <a:blip r:embed="rId3"/>
          <a:stretch>
            <a:fillRect/>
          </a:stretch>
        </p:blipFill>
        <p:spPr>
          <a:xfrm>
            <a:off x="2996730" y="3300946"/>
            <a:ext cx="4933950" cy="2819400"/>
          </a:xfrm>
          <a:prstGeom prst="rect">
            <a:avLst/>
          </a:prstGeom>
        </p:spPr>
      </p:pic>
      <p:sp>
        <p:nvSpPr>
          <p:cNvPr id="5" name="TextBox 4">
            <a:extLst>
              <a:ext uri="{FF2B5EF4-FFF2-40B4-BE49-F238E27FC236}">
                <a16:creationId xmlns:a16="http://schemas.microsoft.com/office/drawing/2014/main" id="{C0670D1B-956C-D9B2-D77D-CB2086105A47}"/>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D4D85945-27FB-E14F-53AD-1C9AD4FC01AC}"/>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270977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454E-94A2-9144-BE7E-729CAA5B6825}"/>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4009F12-8380-C909-47FE-4BDA1DDCF01D}"/>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Government Affairs</a:t>
            </a:r>
          </a:p>
          <a:p>
            <a:pPr marL="1200150" lvl="1" indent="-5715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Spring 2026 Elections</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$52,000 GMAR </a:t>
            </a:r>
            <a:r>
              <a:rPr lang="en-US" sz="2800" dirty="0">
                <a:solidFill>
                  <a:schemeClr val="tx1"/>
                </a:solidFill>
                <a:effectLst/>
                <a:latin typeface="Arial Nova" panose="020B0504020202020204" pitchFamily="34" charset="0"/>
              </a:rPr>
              <a:t>/ WRA / NAR Independent Expenditure for Scott Allen, Waukesha Mayoral Race </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Walker Media ran the campaign</a:t>
            </a:r>
          </a:p>
          <a:p>
            <a:pPr marL="2057400" lvl="3" indent="-571500">
              <a:spcBef>
                <a:spcPts val="600"/>
              </a:spcBef>
              <a:buClr>
                <a:schemeClr val="tx1"/>
              </a:buClr>
              <a:buFont typeface="Arial" panose="020B0604020202020204" pitchFamily="34" charset="0"/>
              <a:buChar char="•"/>
            </a:pPr>
            <a:r>
              <a:rPr lang="nl-NL" sz="2800" dirty="0">
                <a:solidFill>
                  <a:schemeClr val="tx1"/>
                </a:solidFill>
                <a:latin typeface="Arial Nova" panose="020B0504020202020204" pitchFamily="34" charset="0"/>
              </a:rPr>
              <a:t>Election:</a:t>
            </a:r>
          </a:p>
          <a:p>
            <a:pPr marL="2971800" lvl="5" indent="-571500">
              <a:spcBef>
                <a:spcPts val="600"/>
              </a:spcBef>
              <a:buClr>
                <a:schemeClr val="tx1"/>
              </a:buClr>
              <a:buFont typeface="Arial" panose="020B0604020202020204" pitchFamily="34" charset="0"/>
              <a:buChar char="•"/>
            </a:pPr>
            <a:r>
              <a:rPr lang="nl-NL" sz="2400" dirty="0">
                <a:solidFill>
                  <a:schemeClr val="tx1"/>
                </a:solidFill>
                <a:latin typeface="Arial Nova" panose="020B0504020202020204" pitchFamily="34" charset="0"/>
              </a:rPr>
              <a:t>Alicia Halvensleben 9,535 (51%) </a:t>
            </a:r>
          </a:p>
          <a:p>
            <a:pPr marL="2971800" lvl="5" indent="-571500">
              <a:spcBef>
                <a:spcPts val="600"/>
              </a:spcBef>
              <a:buClr>
                <a:schemeClr val="tx1"/>
              </a:buClr>
              <a:buFont typeface="Arial" panose="020B0604020202020204" pitchFamily="34" charset="0"/>
              <a:buChar char="•"/>
            </a:pPr>
            <a:r>
              <a:rPr lang="nl-NL" sz="2400" dirty="0">
                <a:solidFill>
                  <a:schemeClr val="tx1"/>
                </a:solidFill>
                <a:latin typeface="Arial Nova" panose="020B0504020202020204" pitchFamily="34" charset="0"/>
              </a:rPr>
              <a:t>Scott Allen 9,081 (49%)</a:t>
            </a:r>
          </a:p>
          <a:p>
            <a:pPr marL="2057400" lvl="3" indent="-571500">
              <a:spcBef>
                <a:spcPts val="600"/>
              </a:spcBef>
              <a:buClr>
                <a:schemeClr val="tx1"/>
              </a:buClr>
              <a:buFont typeface="Arial" panose="020B0604020202020204" pitchFamily="34" charset="0"/>
              <a:buChar char="•"/>
            </a:pPr>
            <a:endParaRPr lang="en-US" sz="28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C87F1E84-0428-9FC7-F578-07B76C0C129C}"/>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D9DAC8B7-DC78-167F-B5E7-13CA89CDBA3A}"/>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34EFEA3D-623E-3E4C-D399-979924CEFC58}"/>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230280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877CB-D3C1-5A02-9609-ED05665E1F25}"/>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EF8C7BEF-F9A1-1C98-BF26-54BDCA3E6BE4}"/>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Government Affairs</a:t>
            </a:r>
          </a:p>
          <a:p>
            <a:pPr marL="1200150" lvl="1" indent="-5715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RPAC Auction </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May 7</a:t>
            </a:r>
            <a:r>
              <a:rPr lang="en-US" sz="2800" baseline="30000" dirty="0">
                <a:solidFill>
                  <a:schemeClr val="tx1"/>
                </a:solidFill>
                <a:latin typeface="Arial Nova" panose="020B0504020202020204" pitchFamily="34" charset="0"/>
              </a:rPr>
              <a:t>th</a:t>
            </a:r>
            <a:r>
              <a:rPr lang="en-US" sz="2800" dirty="0">
                <a:solidFill>
                  <a:schemeClr val="tx1"/>
                </a:solidFill>
                <a:latin typeface="Arial Nova" panose="020B0504020202020204" pitchFamily="34" charset="0"/>
              </a:rPr>
              <a:t> at Bibinger’s in Slinger </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Live Auction, great way to make an RPAC/Direct Giver donation </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More info is available at GMAR.com, newsletter</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RSVP to </a:t>
            </a:r>
            <a:r>
              <a:rPr lang="en-US" sz="2800" dirty="0">
                <a:solidFill>
                  <a:schemeClr val="tx1"/>
                </a:solidFill>
                <a:latin typeface="Arial Nova" panose="020B0504020202020204" pitchFamily="34" charset="0"/>
                <a:hlinkClick r:id="rId3"/>
              </a:rPr>
              <a:t>marne@gmar.com</a:t>
            </a:r>
            <a:r>
              <a:rPr lang="en-US" sz="2800" dirty="0">
                <a:solidFill>
                  <a:schemeClr val="tx1"/>
                </a:solidFill>
                <a:latin typeface="Arial Nova" panose="020B0504020202020204" pitchFamily="34" charset="0"/>
              </a:rPr>
              <a:t> </a:t>
            </a:r>
          </a:p>
        </p:txBody>
      </p:sp>
      <p:sp>
        <p:nvSpPr>
          <p:cNvPr id="2" name="Subtitle 2">
            <a:extLst>
              <a:ext uri="{FF2B5EF4-FFF2-40B4-BE49-F238E27FC236}">
                <a16:creationId xmlns:a16="http://schemas.microsoft.com/office/drawing/2014/main" id="{856A9787-3942-A754-E8CC-1607DF0C0631}"/>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52319AAC-68CC-CF96-80C5-BA64378E8C6B}"/>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5DF3E630-39B5-BA69-7730-D74AE451258F}"/>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253154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DBC4-76AB-A30F-4F6A-11AE3F16362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F9D99A6-7014-FE91-C73C-1E0CCE63E830}"/>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pic>
        <p:nvPicPr>
          <p:cNvPr id="3" name="Picture 2" descr="A logo for a realtor&#10;&#10;AI-generated content may be incorrect.">
            <a:extLst>
              <a:ext uri="{FF2B5EF4-FFF2-40B4-BE49-F238E27FC236}">
                <a16:creationId xmlns:a16="http://schemas.microsoft.com/office/drawing/2014/main" id="{BF46F712-D926-44C9-813A-F88EB491602F}"/>
              </a:ext>
            </a:extLst>
          </p:cNvPr>
          <p:cNvPicPr>
            <a:picLocks noChangeAspect="1"/>
          </p:cNvPicPr>
          <p:nvPr/>
        </p:nvPicPr>
        <p:blipFill>
          <a:blip r:embed="rId3"/>
          <a:stretch>
            <a:fillRect/>
          </a:stretch>
        </p:blipFill>
        <p:spPr>
          <a:xfrm>
            <a:off x="1720815" y="2685296"/>
            <a:ext cx="8750370" cy="2937752"/>
          </a:xfrm>
          <a:prstGeom prst="rect">
            <a:avLst/>
          </a:prstGeom>
        </p:spPr>
      </p:pic>
      <p:sp>
        <p:nvSpPr>
          <p:cNvPr id="6" name="TextBox 5">
            <a:extLst>
              <a:ext uri="{FF2B5EF4-FFF2-40B4-BE49-F238E27FC236}">
                <a16:creationId xmlns:a16="http://schemas.microsoft.com/office/drawing/2014/main" id="{02FECD42-0E8C-76EF-AD3E-481505A9B4CC}"/>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7" name="TextBox 6">
            <a:extLst>
              <a:ext uri="{FF2B5EF4-FFF2-40B4-BE49-F238E27FC236}">
                <a16:creationId xmlns:a16="http://schemas.microsoft.com/office/drawing/2014/main" id="{7671AB94-03C3-70A4-40E6-ADA9CFCD659D}"/>
              </a:ext>
            </a:extLst>
          </p:cNvPr>
          <p:cNvSpPr txBox="1"/>
          <p:nvPr/>
        </p:nvSpPr>
        <p:spPr>
          <a:xfrm>
            <a:off x="1720815" y="5623048"/>
            <a:ext cx="8841874" cy="769441"/>
          </a:xfrm>
          <a:prstGeom prst="rect">
            <a:avLst/>
          </a:prstGeom>
          <a:noFill/>
        </p:spPr>
        <p:txBody>
          <a:bodyPr wrap="square" rtlCol="0">
            <a:spAutoFit/>
          </a:bodyPr>
          <a:lstStyle/>
          <a:p>
            <a:r>
              <a:rPr lang="en-US" sz="4400" dirty="0">
                <a:solidFill>
                  <a:schemeClr val="tx1">
                    <a:lumMod val="50000"/>
                    <a:lumOff val="50000"/>
                  </a:schemeClr>
                </a:solidFill>
              </a:rPr>
              <a:t>“Growing Through the Century”</a:t>
            </a:r>
          </a:p>
        </p:txBody>
      </p:sp>
    </p:spTree>
    <p:extLst>
      <p:ext uri="{BB962C8B-B14F-4D97-AF65-F5344CB8AC3E}">
        <p14:creationId xmlns:p14="http://schemas.microsoft.com/office/powerpoint/2010/main" val="45111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BA80-51B8-7C7F-27C4-DA15E745BBA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91AFE57-C15C-E50B-FD94-E7F324D823A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pic>
        <p:nvPicPr>
          <p:cNvPr id="8" name="Picture 7">
            <a:extLst>
              <a:ext uri="{FF2B5EF4-FFF2-40B4-BE49-F238E27FC236}">
                <a16:creationId xmlns:a16="http://schemas.microsoft.com/office/drawing/2014/main" id="{9E2EBFF1-35A6-EBA7-0487-B53941B77162}"/>
              </a:ext>
            </a:extLst>
          </p:cNvPr>
          <p:cNvPicPr>
            <a:picLocks noChangeAspect="1"/>
          </p:cNvPicPr>
          <p:nvPr/>
        </p:nvPicPr>
        <p:blipFill>
          <a:blip r:embed="rId3"/>
          <a:stretch>
            <a:fillRect/>
          </a:stretch>
        </p:blipFill>
        <p:spPr>
          <a:xfrm>
            <a:off x="377952" y="2321222"/>
            <a:ext cx="6318380" cy="4212253"/>
          </a:xfrm>
          <a:prstGeom prst="rect">
            <a:avLst/>
          </a:prstGeom>
        </p:spPr>
      </p:pic>
      <p:sp>
        <p:nvSpPr>
          <p:cNvPr id="5" name="TextBox 4">
            <a:extLst>
              <a:ext uri="{FF2B5EF4-FFF2-40B4-BE49-F238E27FC236}">
                <a16:creationId xmlns:a16="http://schemas.microsoft.com/office/drawing/2014/main" id="{62BD2D91-EFE1-6A74-BD55-2824F1BF45BC}"/>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3" name="Subtitle 2">
            <a:extLst>
              <a:ext uri="{FF2B5EF4-FFF2-40B4-BE49-F238E27FC236}">
                <a16:creationId xmlns:a16="http://schemas.microsoft.com/office/drawing/2014/main" id="{5FF47A41-5867-3BA6-5F9B-A57294261953}"/>
              </a:ext>
            </a:extLst>
          </p:cNvPr>
          <p:cNvSpPr>
            <a:spLocks noGrp="1"/>
          </p:cNvSpPr>
          <p:nvPr>
            <p:ph idx="1"/>
          </p:nvPr>
        </p:nvSpPr>
        <p:spPr>
          <a:xfrm>
            <a:off x="5952931" y="2321222"/>
            <a:ext cx="5861117"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969963" lvl="2" indent="-2667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All 3 halls</a:t>
            </a:r>
          </a:p>
          <a:p>
            <a:pPr marL="969963" lvl="2" indent="-2667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Before pandemic</a:t>
            </a:r>
          </a:p>
          <a:p>
            <a:pPr marL="969963" lvl="2" indent="-2667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Only 5 other shows: </a:t>
            </a:r>
          </a:p>
          <a:p>
            <a:pPr marL="1716088" lvl="3" indent="-344488">
              <a:buClr>
                <a:schemeClr val="tx1"/>
              </a:buClr>
            </a:pPr>
            <a:r>
              <a:rPr lang="en-US" sz="2000" dirty="0">
                <a:solidFill>
                  <a:schemeClr val="tx1"/>
                </a:solidFill>
                <a:latin typeface="Arial Nova" panose="020B0504020202020204" pitchFamily="34" charset="0"/>
              </a:rPr>
              <a:t>Milwaukee Boat Show</a:t>
            </a:r>
          </a:p>
          <a:p>
            <a:pPr marL="1716088" lvl="3" indent="-344488">
              <a:buClr>
                <a:schemeClr val="tx1"/>
              </a:buClr>
            </a:pPr>
            <a:r>
              <a:rPr lang="en-US" sz="2000" dirty="0">
                <a:solidFill>
                  <a:schemeClr val="tx1"/>
                </a:solidFill>
                <a:latin typeface="Arial Nova" panose="020B0504020202020204" pitchFamily="34" charset="0"/>
              </a:rPr>
              <a:t>Milwaukee Auto Show</a:t>
            </a:r>
          </a:p>
          <a:p>
            <a:pPr marL="1716088" lvl="3" indent="-344488">
              <a:buClr>
                <a:schemeClr val="tx1"/>
              </a:buClr>
            </a:pPr>
            <a:r>
              <a:rPr lang="en-US" sz="2000" dirty="0">
                <a:solidFill>
                  <a:schemeClr val="tx1"/>
                </a:solidFill>
                <a:latin typeface="Arial Nova" panose="020B0504020202020204" pitchFamily="34" charset="0"/>
              </a:rPr>
              <a:t>Holiday Folk Fair International </a:t>
            </a:r>
          </a:p>
          <a:p>
            <a:pPr marL="1716088" lvl="3" indent="-344488">
              <a:buClr>
                <a:schemeClr val="tx1"/>
              </a:buClr>
            </a:pPr>
            <a:r>
              <a:rPr lang="en-US" sz="2000" dirty="0">
                <a:solidFill>
                  <a:schemeClr val="tx1"/>
                </a:solidFill>
                <a:latin typeface="Arial Nova" panose="020B0504020202020204" pitchFamily="34" charset="0"/>
              </a:rPr>
              <a:t>USJN Basketball Tournaments</a:t>
            </a:r>
          </a:p>
          <a:p>
            <a:pPr marL="1716088" lvl="3" indent="-344488">
              <a:buClr>
                <a:schemeClr val="tx1"/>
              </a:buClr>
            </a:pPr>
            <a:r>
              <a:rPr lang="en-US" sz="2000" dirty="0">
                <a:solidFill>
                  <a:schemeClr val="tx1"/>
                </a:solidFill>
                <a:latin typeface="Arial Nova" panose="020B0504020202020204" pitchFamily="34" charset="0"/>
              </a:rPr>
              <a:t>Lowrider Supershow</a:t>
            </a:r>
          </a:p>
        </p:txBody>
      </p:sp>
    </p:spTree>
    <p:extLst>
      <p:ext uri="{BB962C8B-B14F-4D97-AF65-F5344CB8AC3E}">
        <p14:creationId xmlns:p14="http://schemas.microsoft.com/office/powerpoint/2010/main" val="282601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E52B-2C37-CDC7-8041-CD3E7D8D5C22}"/>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54AA1B24-1A5F-A15F-E1B9-D2011AD0EAEF}"/>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Booth Revenue</a:t>
            </a:r>
          </a:p>
          <a:p>
            <a:pPr marL="2075688" lvl="4"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2026: $667,530 (311 Exhibitors)</a:t>
            </a:r>
          </a:p>
          <a:p>
            <a:pPr marL="2075688" lvl="4"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2025: $576,390 (263 exhibitors)</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Sponsorships </a:t>
            </a:r>
          </a:p>
          <a:p>
            <a:pPr marL="2075688" lvl="4"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2026: $64,450</a:t>
            </a:r>
          </a:p>
          <a:p>
            <a:pPr marL="2075688" lvl="4"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2025: $46,200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Final Income &amp; Expenses Soon</a:t>
            </a:r>
            <a:endParaRPr lang="en-US" sz="28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09DA5270-DC4A-E21A-FB45-13456AD91E3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EDE96EDE-6647-1444-0945-D1A1A24A4E82}"/>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F08A2159-6CBC-0641-E3EE-6E5E5F83BC4B}"/>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388066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4AC7-0AD5-63E4-8CA7-7AB963924332}"/>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26B2B643-31DC-D25B-6334-F0186FCC9CA5}"/>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704088" lvl="2" indent="0">
              <a:spcBef>
                <a:spcPts val="600"/>
              </a:spcBef>
              <a:buClr>
                <a:schemeClr val="tx1"/>
              </a:buClr>
              <a:buNone/>
              <a:tabLst>
                <a:tab pos="4519613" algn="l"/>
              </a:tabLst>
            </a:pPr>
            <a:r>
              <a:rPr lang="en-US" sz="3000" dirty="0">
                <a:solidFill>
                  <a:schemeClr val="tx1"/>
                </a:solidFill>
                <a:latin typeface="Arial Nova" panose="020B0504020202020204" pitchFamily="34" charset="0"/>
              </a:rPr>
              <a:t>VIP Tickets</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56,700 VIP tickets sold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311 members purchased VIP Tickets (5 non-members)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5,322 Tickets were downloaded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3,289 Tickets scanned at entry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Only 5.8% redemption rate (typically 9%)</a:t>
            </a:r>
          </a:p>
        </p:txBody>
      </p:sp>
      <p:sp>
        <p:nvSpPr>
          <p:cNvPr id="2" name="Subtitle 2">
            <a:extLst>
              <a:ext uri="{FF2B5EF4-FFF2-40B4-BE49-F238E27FC236}">
                <a16:creationId xmlns:a16="http://schemas.microsoft.com/office/drawing/2014/main" id="{BD6A0124-8E3A-878E-6C3F-780A58762126}"/>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7DBC7E0A-D6AD-863C-1736-AD5083D47238}"/>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A6191AD7-B27B-E2A9-DA00-4AAFA2BF7F8A}"/>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3379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89F5-D47D-0297-B992-5B93C49B6FE6}"/>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D46FB382-5428-BB7D-F404-2D394CEF6AFD}"/>
              </a:ext>
            </a:extLst>
          </p:cNvPr>
          <p:cNvSpPr>
            <a:spLocks noGrp="1"/>
          </p:cNvSpPr>
          <p:nvPr>
            <p:ph idx="1"/>
          </p:nvPr>
        </p:nvSpPr>
        <p:spPr>
          <a:xfrm>
            <a:off x="1049083" y="2302934"/>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lvl="2" indent="0">
              <a:spcBef>
                <a:spcPts val="600"/>
              </a:spcBef>
              <a:buClr>
                <a:schemeClr val="tx1"/>
              </a:buClr>
              <a:buNone/>
            </a:pPr>
            <a:r>
              <a:rPr lang="en-US" sz="3600" dirty="0">
                <a:solidFill>
                  <a:schemeClr val="tx1"/>
                </a:solidFill>
                <a:latin typeface="Arial Nova" panose="020B0504020202020204" pitchFamily="34" charset="0"/>
              </a:rPr>
              <a:t>1. Welcome &amp; Introductions</a:t>
            </a:r>
          </a:p>
          <a:p>
            <a:pPr marL="1143000" lvl="3" indent="-45720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Guest: Tom Larson, WRA CEO (Zoom)</a:t>
            </a:r>
          </a:p>
          <a:p>
            <a:pPr marL="1143000" lvl="3" indent="-457200">
              <a:spcBef>
                <a:spcPts val="600"/>
              </a:spcBef>
              <a:buClr>
                <a:schemeClr val="tx1"/>
              </a:buClr>
              <a:buFont typeface="Arial" panose="020B0604020202020204" pitchFamily="34" charset="0"/>
              <a:buChar char="•"/>
            </a:pPr>
            <a:endParaRPr lang="en-US" sz="3400" dirty="0">
              <a:solidFill>
                <a:schemeClr val="tx1"/>
              </a:solidFill>
              <a:latin typeface="Arial Nova" panose="020B0504020202020204" pitchFamily="34" charset="0"/>
            </a:endParaRPr>
          </a:p>
          <a:p>
            <a:pPr marL="228600" lvl="2" indent="0">
              <a:spcBef>
                <a:spcPts val="600"/>
              </a:spcBef>
              <a:buClr>
                <a:schemeClr val="tx1"/>
              </a:buClr>
              <a:buNone/>
            </a:pPr>
            <a:r>
              <a:rPr lang="en-US" sz="3600" dirty="0">
                <a:solidFill>
                  <a:schemeClr val="tx1"/>
                </a:solidFill>
                <a:latin typeface="Arial Nova" panose="020B0504020202020204" pitchFamily="34" charset="0"/>
              </a:rPr>
              <a:t>2. Consent Agenda</a:t>
            </a:r>
          </a:p>
        </p:txBody>
      </p:sp>
      <p:sp>
        <p:nvSpPr>
          <p:cNvPr id="2" name="Subtitle 2">
            <a:extLst>
              <a:ext uri="{FF2B5EF4-FFF2-40B4-BE49-F238E27FC236}">
                <a16:creationId xmlns:a16="http://schemas.microsoft.com/office/drawing/2014/main" id="{689C4917-724E-8159-B7A4-77410F29498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E9D20FCA-5145-E64B-3DD9-146EC23055C3}"/>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3" name="TextBox 2">
            <a:extLst>
              <a:ext uri="{FF2B5EF4-FFF2-40B4-BE49-F238E27FC236}">
                <a16:creationId xmlns:a16="http://schemas.microsoft.com/office/drawing/2014/main" id="{788F7C56-4448-302C-8741-48FF41466DFC}"/>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126613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F8ED-C48C-C53A-1751-4FA34F633DA8}"/>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72F5200C-F461-C678-739E-84F9C9E09DF5}"/>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704088" lvl="2" indent="0">
              <a:spcBef>
                <a:spcPts val="600"/>
              </a:spcBef>
              <a:buClr>
                <a:schemeClr val="tx1"/>
              </a:buClr>
              <a:buNone/>
              <a:tabLst>
                <a:tab pos="4519613" algn="l"/>
              </a:tabLst>
            </a:pPr>
            <a:r>
              <a:rPr lang="en-US" sz="3000" dirty="0">
                <a:solidFill>
                  <a:schemeClr val="tx1"/>
                </a:solidFill>
                <a:latin typeface="Arial Nova" panose="020B0504020202020204" pitchFamily="34" charset="0"/>
              </a:rPr>
              <a:t>Attendance</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2026: 10,500</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2025: 14,300</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Exhibitors were mostly very happy with the quality of their leads, and asked for the same space next year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We seem to be in a new post-pandemic world </a:t>
            </a:r>
          </a:p>
        </p:txBody>
      </p:sp>
      <p:sp>
        <p:nvSpPr>
          <p:cNvPr id="2" name="Subtitle 2">
            <a:extLst>
              <a:ext uri="{FF2B5EF4-FFF2-40B4-BE49-F238E27FC236}">
                <a16:creationId xmlns:a16="http://schemas.microsoft.com/office/drawing/2014/main" id="{07252FB6-D27C-3C06-77CE-D7CD90040636}"/>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E36C157F-BCDA-B321-32D1-CFAC1108D9F3}"/>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7DDF97DB-0612-2E37-4FC0-39B30DBED748}"/>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109733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65C0-AA98-1B57-8CD5-0585AB5E6A1E}"/>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9706AEDF-34A0-E664-D1F4-D94C7A8E1033}"/>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Chris Lambrou, CEO</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Metro, MLS Update </a:t>
            </a:r>
          </a:p>
        </p:txBody>
      </p:sp>
      <p:sp>
        <p:nvSpPr>
          <p:cNvPr id="2" name="Subtitle 2">
            <a:extLst>
              <a:ext uri="{FF2B5EF4-FFF2-40B4-BE49-F238E27FC236}">
                <a16:creationId xmlns:a16="http://schemas.microsoft.com/office/drawing/2014/main" id="{8D8FF617-FBC7-1E81-C9A3-6BB992FFADF5}"/>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pic>
        <p:nvPicPr>
          <p:cNvPr id="11" name="Picture 10" descr="A blue and black logo&#10;&#10;AI-generated content may be incorrect.">
            <a:extLst>
              <a:ext uri="{FF2B5EF4-FFF2-40B4-BE49-F238E27FC236}">
                <a16:creationId xmlns:a16="http://schemas.microsoft.com/office/drawing/2014/main" id="{54728E28-DC53-E49A-509E-B85809195592}"/>
              </a:ext>
            </a:extLst>
          </p:cNvPr>
          <p:cNvPicPr>
            <a:picLocks noChangeAspect="1"/>
          </p:cNvPicPr>
          <p:nvPr/>
        </p:nvPicPr>
        <p:blipFill>
          <a:blip r:embed="rId3"/>
          <a:stretch>
            <a:fillRect/>
          </a:stretch>
        </p:blipFill>
        <p:spPr>
          <a:xfrm>
            <a:off x="6567057" y="3327118"/>
            <a:ext cx="2342396" cy="1791930"/>
          </a:xfrm>
          <a:prstGeom prst="rect">
            <a:avLst/>
          </a:prstGeom>
        </p:spPr>
      </p:pic>
      <p:pic>
        <p:nvPicPr>
          <p:cNvPr id="13" name="Picture 12" descr="A blue and purple rectangles on a black background&#10;&#10;AI-generated content may be incorrect.">
            <a:extLst>
              <a:ext uri="{FF2B5EF4-FFF2-40B4-BE49-F238E27FC236}">
                <a16:creationId xmlns:a16="http://schemas.microsoft.com/office/drawing/2014/main" id="{21940F21-CF52-2CA6-2135-D8845D8ECB60}"/>
              </a:ext>
            </a:extLst>
          </p:cNvPr>
          <p:cNvPicPr>
            <a:picLocks noChangeAspect="1"/>
          </p:cNvPicPr>
          <p:nvPr/>
        </p:nvPicPr>
        <p:blipFill>
          <a:blip r:embed="rId4"/>
          <a:stretch>
            <a:fillRect/>
          </a:stretch>
        </p:blipFill>
        <p:spPr>
          <a:xfrm>
            <a:off x="8288254" y="5135947"/>
            <a:ext cx="1929762" cy="1396446"/>
          </a:xfrm>
          <a:prstGeom prst="rect">
            <a:avLst/>
          </a:prstGeom>
        </p:spPr>
      </p:pic>
      <p:pic>
        <p:nvPicPr>
          <p:cNvPr id="15" name="Picture 14" descr="A black background with blue letters&#10;&#10;AI-generated content may be incorrect.">
            <a:extLst>
              <a:ext uri="{FF2B5EF4-FFF2-40B4-BE49-F238E27FC236}">
                <a16:creationId xmlns:a16="http://schemas.microsoft.com/office/drawing/2014/main" id="{A815C0CE-ECE4-BE36-31B2-D60061C72860}"/>
              </a:ext>
            </a:extLst>
          </p:cNvPr>
          <p:cNvPicPr>
            <a:picLocks noChangeAspect="1"/>
          </p:cNvPicPr>
          <p:nvPr/>
        </p:nvPicPr>
        <p:blipFill>
          <a:blip r:embed="rId5"/>
          <a:stretch>
            <a:fillRect/>
          </a:stretch>
        </p:blipFill>
        <p:spPr>
          <a:xfrm>
            <a:off x="4919582" y="4858813"/>
            <a:ext cx="2352835" cy="975357"/>
          </a:xfrm>
          <a:prstGeom prst="rect">
            <a:avLst/>
          </a:prstGeom>
        </p:spPr>
      </p:pic>
      <p:sp>
        <p:nvSpPr>
          <p:cNvPr id="5" name="TextBox 4">
            <a:extLst>
              <a:ext uri="{FF2B5EF4-FFF2-40B4-BE49-F238E27FC236}">
                <a16:creationId xmlns:a16="http://schemas.microsoft.com/office/drawing/2014/main" id="{D5D8F0F3-E41B-3CE8-5BD1-023F45FE4116}"/>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98B2E897-7380-6A63-4833-1C81292E096A}"/>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425080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95422-7849-33C7-B3FD-00649468322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09F21ABB-AF9D-CE01-B7F4-B337A92228C8}"/>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Old Business</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a:t>
            </a:r>
          </a:p>
          <a:p>
            <a:pPr marL="228600" indent="0">
              <a:spcBef>
                <a:spcPts val="600"/>
              </a:spcBef>
              <a:buClr>
                <a:schemeClr val="tx1"/>
              </a:buClr>
              <a:buNone/>
            </a:pPr>
            <a:r>
              <a:rPr lang="en-US" sz="4000" dirty="0">
                <a:solidFill>
                  <a:schemeClr val="tx1"/>
                </a:solidFill>
                <a:effectLst/>
                <a:latin typeface="Arial Nova" panose="020B0504020202020204" pitchFamily="34" charset="0"/>
              </a:rPr>
              <a:t>New Business</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None</a:t>
            </a:r>
          </a:p>
          <a:p>
            <a:pPr marL="1943100" lvl="2" indent="-457200">
              <a:spcBef>
                <a:spcPts val="600"/>
              </a:spcBef>
              <a:buClr>
                <a:schemeClr val="tx1"/>
              </a:buClr>
              <a:buFont typeface="Arial" panose="020B0604020202020204" pitchFamily="34" charset="0"/>
              <a:buChar char="•"/>
            </a:pPr>
            <a:endParaRPr lang="en-US" sz="28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E6AC1015-35EA-95CA-F0AA-7CC7F0C868F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3" name="TextBox 2">
            <a:extLst>
              <a:ext uri="{FF2B5EF4-FFF2-40B4-BE49-F238E27FC236}">
                <a16:creationId xmlns:a16="http://schemas.microsoft.com/office/drawing/2014/main" id="{D778ED0A-D8EC-BE47-7861-A00DD3A4BD13}"/>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5" name="TextBox 4">
            <a:extLst>
              <a:ext uri="{FF2B5EF4-FFF2-40B4-BE49-F238E27FC236}">
                <a16:creationId xmlns:a16="http://schemas.microsoft.com/office/drawing/2014/main" id="{A938D0FA-73AD-6CF4-7EA9-0FBD4B87B5C0}"/>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148875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4FDF79-BE23-0D47-E6CD-3F21108CE7EB}"/>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9ED46EA5-621B-AF7D-7C3F-1951DAE38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pSp>
        <p:nvGrpSpPr>
          <p:cNvPr id="43" name="Group 42">
            <a:extLst>
              <a:ext uri="{FF2B5EF4-FFF2-40B4-BE49-F238E27FC236}">
                <a16:creationId xmlns:a16="http://schemas.microsoft.com/office/drawing/2014/main" id="{112CFCAA-E982-90EC-4AB4-7CB7703F0B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44" name="Oval 43">
              <a:extLst>
                <a:ext uri="{FF2B5EF4-FFF2-40B4-BE49-F238E27FC236}">
                  <a16:creationId xmlns:a16="http://schemas.microsoft.com/office/drawing/2014/main" id="{648E0A12-0B72-A135-2CBA-AC3636A7D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5" name="Oval 44">
              <a:extLst>
                <a:ext uri="{FF2B5EF4-FFF2-40B4-BE49-F238E27FC236}">
                  <a16:creationId xmlns:a16="http://schemas.microsoft.com/office/drawing/2014/main" id="{B9CCE5FE-DE72-AF77-E7C8-3E7B12869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Rectangle 45">
              <a:extLst>
                <a:ext uri="{FF2B5EF4-FFF2-40B4-BE49-F238E27FC236}">
                  <a16:creationId xmlns:a16="http://schemas.microsoft.com/office/drawing/2014/main" id="{B0131331-F9E1-8D0F-2DC1-CA4850B42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7" name="Freeform 5">
              <a:extLst>
                <a:ext uri="{FF2B5EF4-FFF2-40B4-BE49-F238E27FC236}">
                  <a16:creationId xmlns:a16="http://schemas.microsoft.com/office/drawing/2014/main" id="{C62CD68E-9C86-A16D-F75E-D10D1C83E3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48" name="Freeform 5">
              <a:extLst>
                <a:ext uri="{FF2B5EF4-FFF2-40B4-BE49-F238E27FC236}">
                  <a16:creationId xmlns:a16="http://schemas.microsoft.com/office/drawing/2014/main" id="{C9EE572F-B00A-5437-7465-74FA6E8CB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49" name="Freeform 5">
              <a:extLst>
                <a:ext uri="{FF2B5EF4-FFF2-40B4-BE49-F238E27FC236}">
                  <a16:creationId xmlns:a16="http://schemas.microsoft.com/office/drawing/2014/main" id="{DAC45A4A-160C-46E0-50CF-92A54D49C5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6" name="Subtitle 2">
            <a:extLst>
              <a:ext uri="{FF2B5EF4-FFF2-40B4-BE49-F238E27FC236}">
                <a16:creationId xmlns:a16="http://schemas.microsoft.com/office/drawing/2014/main" id="{57260E8C-594C-B6E9-EF57-CA1C6AC9E3BB}"/>
              </a:ext>
            </a:extLst>
          </p:cNvPr>
          <p:cNvSpPr>
            <a:spLocks noGrp="1"/>
          </p:cNvSpPr>
          <p:nvPr>
            <p:ph idx="1"/>
          </p:nvPr>
        </p:nvSpPr>
        <p:spPr>
          <a:xfrm>
            <a:off x="792434" y="35536"/>
            <a:ext cx="6270070" cy="5830108"/>
          </a:xfrm>
        </p:spPr>
        <p:txBody>
          <a:bodyPr anchor="ctr">
            <a:normAutofit/>
          </a:bodyPr>
          <a:lstStyle/>
          <a:p>
            <a:pPr marL="55563" indent="0">
              <a:spcBef>
                <a:spcPts val="600"/>
              </a:spcBef>
              <a:spcAft>
                <a:spcPts val="600"/>
              </a:spcAft>
              <a:buClr>
                <a:srgbClr val="FFFFFF"/>
              </a:buClr>
              <a:buNone/>
            </a:pPr>
            <a:endParaRPr lang="en-US" b="1" dirty="0">
              <a:ln>
                <a:noFill/>
              </a:ln>
              <a:solidFill>
                <a:schemeClr val="bg1"/>
              </a:solidFill>
              <a:effectLst/>
              <a:latin typeface="Arial Nova" panose="020B0504020202020204" pitchFamily="34" charset="0"/>
            </a:endParaRPr>
          </a:p>
          <a:p>
            <a:pPr marL="55563" indent="0">
              <a:spcBef>
                <a:spcPts val="600"/>
              </a:spcBef>
              <a:spcAft>
                <a:spcPts val="600"/>
              </a:spcAft>
              <a:buClr>
                <a:srgbClr val="FFFFFF"/>
              </a:buClr>
              <a:buNone/>
            </a:pPr>
            <a:r>
              <a:rPr lang="en-US" sz="3200" b="1" u="sng" dirty="0">
                <a:ln>
                  <a:noFill/>
                </a:ln>
                <a:solidFill>
                  <a:schemeClr val="bg1"/>
                </a:solidFill>
                <a:effectLst/>
                <a:latin typeface="Arial Nova" panose="020B0504020202020204" pitchFamily="34" charset="0"/>
              </a:rPr>
              <a:t>Upcoming Events</a:t>
            </a:r>
          </a:p>
          <a:p>
            <a:pPr marL="341313" indent="-285750">
              <a:spcBef>
                <a:spcPts val="600"/>
              </a:spcBef>
              <a:spcAft>
                <a:spcPts val="600"/>
              </a:spcAft>
              <a:buClr>
                <a:srgbClr val="FFFFFF"/>
              </a:buClr>
              <a:buFont typeface="Wingdings" panose="05000000000000000000" pitchFamily="2" charset="2"/>
              <a:buChar char="Ø"/>
            </a:pPr>
            <a:r>
              <a:rPr lang="en-US" b="1" dirty="0">
                <a:solidFill>
                  <a:schemeClr val="bg1"/>
                </a:solidFill>
                <a:latin typeface="Arial Nova" panose="020B0504020202020204" pitchFamily="34" charset="0"/>
              </a:rPr>
              <a:t>Brewers Bash • Tuesday, April 28</a:t>
            </a:r>
            <a:r>
              <a:rPr lang="en-US" b="1" baseline="30000" dirty="0">
                <a:solidFill>
                  <a:schemeClr val="bg1"/>
                </a:solidFill>
                <a:latin typeface="Arial Nova" panose="020B0504020202020204" pitchFamily="34" charset="0"/>
              </a:rPr>
              <a:t>th</a:t>
            </a:r>
            <a:r>
              <a:rPr lang="en-US" b="1" dirty="0">
                <a:solidFill>
                  <a:schemeClr val="bg1"/>
                </a:solidFill>
                <a:latin typeface="Arial Nova" panose="020B0504020202020204" pitchFamily="34" charset="0"/>
              </a:rPr>
              <a:t>  </a:t>
            </a:r>
          </a:p>
          <a:p>
            <a:pPr marL="341313" indent="-285750">
              <a:spcBef>
                <a:spcPts val="600"/>
              </a:spcBef>
              <a:spcAft>
                <a:spcPts val="600"/>
              </a:spcAft>
              <a:buClr>
                <a:srgbClr val="FFFFFF"/>
              </a:buClr>
              <a:buFont typeface="Wingdings" panose="05000000000000000000" pitchFamily="2" charset="2"/>
              <a:buChar char="Ø"/>
            </a:pPr>
            <a:r>
              <a:rPr lang="en-US" b="1" dirty="0">
                <a:solidFill>
                  <a:schemeClr val="bg1"/>
                </a:solidFill>
                <a:latin typeface="Arial Nova" panose="020B0504020202020204" pitchFamily="34" charset="0"/>
              </a:rPr>
              <a:t>RPAC Auction • Thursday, May 7</a:t>
            </a:r>
            <a:r>
              <a:rPr lang="en-US" b="1" baseline="30000" dirty="0">
                <a:solidFill>
                  <a:schemeClr val="bg1"/>
                </a:solidFill>
                <a:latin typeface="Arial Nova" panose="020B0504020202020204" pitchFamily="34" charset="0"/>
              </a:rPr>
              <a:t>th</a:t>
            </a:r>
            <a:r>
              <a:rPr lang="en-US" b="1" dirty="0">
                <a:solidFill>
                  <a:schemeClr val="bg1"/>
                </a:solidFill>
                <a:latin typeface="Arial Nova" panose="020B0504020202020204" pitchFamily="34" charset="0"/>
              </a:rPr>
              <a:t> </a:t>
            </a:r>
          </a:p>
          <a:p>
            <a:pPr marL="341313" indent="-285750">
              <a:spcBef>
                <a:spcPts val="600"/>
              </a:spcBef>
              <a:spcAft>
                <a:spcPts val="600"/>
              </a:spcAft>
              <a:buClr>
                <a:srgbClr val="FFFFFF"/>
              </a:buClr>
              <a:buFont typeface="Wingdings" panose="05000000000000000000" pitchFamily="2" charset="2"/>
              <a:buChar char="Ø"/>
            </a:pPr>
            <a:r>
              <a:rPr lang="en-US" b="1" dirty="0">
                <a:solidFill>
                  <a:schemeClr val="bg1"/>
                </a:solidFill>
                <a:latin typeface="Arial Nova" panose="020B0504020202020204" pitchFamily="34" charset="0"/>
              </a:rPr>
              <a:t>GMAR Directors Meeting • Tuesday, July 7</a:t>
            </a:r>
            <a:r>
              <a:rPr lang="en-US" b="1" baseline="30000" dirty="0">
                <a:solidFill>
                  <a:schemeClr val="bg1"/>
                </a:solidFill>
                <a:latin typeface="Arial Nova" panose="020B0504020202020204" pitchFamily="34" charset="0"/>
              </a:rPr>
              <a:t>th</a:t>
            </a:r>
            <a:r>
              <a:rPr lang="en-US" b="1" dirty="0">
                <a:solidFill>
                  <a:schemeClr val="bg1"/>
                </a:solidFill>
                <a:latin typeface="Arial Nova" panose="020B0504020202020204" pitchFamily="34" charset="0"/>
              </a:rPr>
              <a:t> 8:30 AM</a:t>
            </a:r>
          </a:p>
          <a:p>
            <a:pPr marL="55563" indent="0">
              <a:spcBef>
                <a:spcPts val="600"/>
              </a:spcBef>
              <a:buClr>
                <a:srgbClr val="FFFFFF"/>
              </a:buClr>
              <a:buNone/>
            </a:pPr>
            <a:endParaRPr lang="en-US" sz="2400" b="1" dirty="0">
              <a:solidFill>
                <a:schemeClr val="bg1"/>
              </a:solidFill>
              <a:latin typeface="Arial Nova" panose="020B0504020202020204" pitchFamily="34" charset="0"/>
            </a:endParaRPr>
          </a:p>
        </p:txBody>
      </p:sp>
      <p:pic>
        <p:nvPicPr>
          <p:cNvPr id="3" name="Picture 2" descr="A logo for a realtor&#10;&#10;Description automatically generated">
            <a:extLst>
              <a:ext uri="{FF2B5EF4-FFF2-40B4-BE49-F238E27FC236}">
                <a16:creationId xmlns:a16="http://schemas.microsoft.com/office/drawing/2014/main" id="{1E5415CA-6FCB-A359-F836-BB64A96A4297}"/>
              </a:ext>
            </a:extLst>
          </p:cNvPr>
          <p:cNvPicPr>
            <a:picLocks noChangeAspect="1"/>
          </p:cNvPicPr>
          <p:nvPr/>
        </p:nvPicPr>
        <p:blipFill>
          <a:blip r:embed="rId4"/>
          <a:stretch>
            <a:fillRect/>
          </a:stretch>
        </p:blipFill>
        <p:spPr>
          <a:xfrm>
            <a:off x="8162147" y="627525"/>
            <a:ext cx="2734169" cy="3324218"/>
          </a:xfrm>
          <a:prstGeom prst="rect">
            <a:avLst/>
          </a:prstGeom>
        </p:spPr>
      </p:pic>
      <p:sp>
        <p:nvSpPr>
          <p:cNvPr id="51" name="Rectangle 50">
            <a:extLst>
              <a:ext uri="{FF2B5EF4-FFF2-40B4-BE49-F238E27FC236}">
                <a16:creationId xmlns:a16="http://schemas.microsoft.com/office/drawing/2014/main" id="{F982086A-4A27-DAA8-CDEC-89C09B2A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1417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7777-2DF9-D152-1048-4C765E400657}"/>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D4F7B7D6-B0EB-E133-DECF-D899A9E129FB}"/>
              </a:ext>
            </a:extLst>
          </p:cNvPr>
          <p:cNvSpPr>
            <a:spLocks noGrp="1"/>
          </p:cNvSpPr>
          <p:nvPr>
            <p:ph idx="1"/>
          </p:nvPr>
        </p:nvSpPr>
        <p:spPr>
          <a:xfrm>
            <a:off x="1049083" y="2302934"/>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lvl="2" indent="0">
              <a:spcBef>
                <a:spcPts val="600"/>
              </a:spcBef>
              <a:buClr>
                <a:schemeClr val="tx1"/>
              </a:buClr>
              <a:buNone/>
            </a:pPr>
            <a:r>
              <a:rPr lang="en-US" sz="3600" dirty="0">
                <a:solidFill>
                  <a:schemeClr val="tx1"/>
                </a:solidFill>
                <a:latin typeface="Arial Nova" panose="020B0504020202020204" pitchFamily="34" charset="0"/>
              </a:rPr>
              <a:t>3. Reports </a:t>
            </a:r>
          </a:p>
          <a:p>
            <a:pPr marL="1428750" lvl="3" indent="-514350">
              <a:spcBef>
                <a:spcPts val="600"/>
              </a:spcBef>
              <a:buClr>
                <a:schemeClr val="tx1"/>
              </a:buClr>
              <a:buSzPct val="100000"/>
              <a:buFont typeface="+mj-lt"/>
              <a:buAutoNum type="alphaUcPeriod"/>
            </a:pPr>
            <a:r>
              <a:rPr lang="en-US" sz="3400" dirty="0">
                <a:solidFill>
                  <a:schemeClr val="tx1"/>
                </a:solidFill>
                <a:latin typeface="Arial Nova" panose="020B0504020202020204" pitchFamily="34" charset="0"/>
              </a:rPr>
              <a:t>Chairman, Tom McCormick </a:t>
            </a:r>
          </a:p>
          <a:p>
            <a:pPr marL="1428750" lvl="3" indent="-514350">
              <a:spcBef>
                <a:spcPts val="600"/>
              </a:spcBef>
              <a:buClr>
                <a:schemeClr val="tx1"/>
              </a:buClr>
              <a:buSzPct val="100000"/>
              <a:buFont typeface="+mj-lt"/>
              <a:buAutoNum type="alphaUcPeriod"/>
            </a:pPr>
            <a:r>
              <a:rPr lang="en-US" sz="3400" dirty="0">
                <a:solidFill>
                  <a:schemeClr val="tx1"/>
                </a:solidFill>
                <a:latin typeface="Arial Nova" panose="020B0504020202020204" pitchFamily="34" charset="0"/>
              </a:rPr>
              <a:t>GMAR Financials </a:t>
            </a:r>
          </a:p>
          <a:p>
            <a:pPr marL="1885950" lvl="4" indent="-51435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January Financial Statements</a:t>
            </a:r>
          </a:p>
          <a:p>
            <a:pPr marL="1143000" lvl="3" indent="-457200">
              <a:spcBef>
                <a:spcPts val="600"/>
              </a:spcBef>
              <a:buClr>
                <a:schemeClr val="tx1"/>
              </a:buClr>
              <a:buFont typeface="Arial" panose="020B0604020202020204" pitchFamily="34" charset="0"/>
              <a:buChar char="•"/>
            </a:pPr>
            <a:endParaRPr lang="en-US" sz="34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332CE4C8-7087-E85F-EFBE-3A24D26E152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284D839B-7054-DE24-2B45-C43886947565}"/>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CA0110A7-3FFC-0868-7C5E-A3FB96018986}"/>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111962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A6C6-2D1B-2C11-A889-2689696C8DAA}"/>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8881B5C-A0D9-DA7B-C3F0-C5067862D08F}"/>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January Balance Sheet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Total Current Assets: $3.8m, up $804K</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Assets: $5.8m, up $963K</a:t>
            </a:r>
            <a:endParaRPr lang="en-US" dirty="0">
              <a:solidFill>
                <a:schemeClr val="tx1"/>
              </a:solidFill>
              <a:effectLst/>
              <a:latin typeface="Arial Nova" panose="020B0504020202020204" pitchFamily="34" charset="0"/>
            </a:endParaRP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Liabilities: $515Km, up $414K </a:t>
            </a:r>
            <a:r>
              <a:rPr lang="en-US" sz="1600" dirty="0">
                <a:solidFill>
                  <a:schemeClr val="tx1"/>
                </a:solidFill>
                <a:latin typeface="Arial Nova" panose="020B0504020202020204" pitchFamily="34" charset="0"/>
              </a:rPr>
              <a:t>(due to GMAR Mortgage)</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Net Assets: $5.3m, up $595K </a:t>
            </a:r>
          </a:p>
        </p:txBody>
      </p:sp>
      <p:sp>
        <p:nvSpPr>
          <p:cNvPr id="2" name="Subtitle 2">
            <a:extLst>
              <a:ext uri="{FF2B5EF4-FFF2-40B4-BE49-F238E27FC236}">
                <a16:creationId xmlns:a16="http://schemas.microsoft.com/office/drawing/2014/main" id="{D9ECA5C1-7C0A-9F2C-8C8F-43EC7C506C9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A3398DA1-0803-0773-B6DF-8E800BB05F6B}"/>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0066B00A-C24F-B736-BD1D-F66E8086BFBC}"/>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383255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E656-71F2-D70C-4F08-54CDEC26B3CF}"/>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30CB88C6-77BC-6114-AC77-B9FCF70289F2}"/>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January Statement of Activities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Membership: 2026 renewals were 23,632 ahead of 2025. </a:t>
            </a:r>
            <a:endParaRPr lang="en-US" sz="2400" dirty="0">
              <a:solidFill>
                <a:schemeClr val="tx1"/>
              </a:solidFill>
              <a:effectLst/>
              <a:latin typeface="Arial Nova" panose="020B0504020202020204" pitchFamily="34" charset="0"/>
            </a:endParaRP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Promotions: HGS Budgeted $</a:t>
            </a:r>
            <a:r>
              <a:rPr lang="en-US" sz="3200" dirty="0">
                <a:solidFill>
                  <a:schemeClr val="tx1"/>
                </a:solidFill>
                <a:latin typeface="Arial Nova" panose="020B0504020202020204" pitchFamily="34" charset="0"/>
              </a:rPr>
              <a:t>242</a:t>
            </a:r>
            <a:r>
              <a:rPr lang="en-US" sz="3200" dirty="0">
                <a:solidFill>
                  <a:schemeClr val="tx1"/>
                </a:solidFill>
                <a:effectLst/>
                <a:latin typeface="Arial Nova" panose="020B0504020202020204" pitchFamily="34" charset="0"/>
              </a:rPr>
              <a:t>K. Looks like we exceeded that number.</a:t>
            </a:r>
            <a:endParaRPr lang="en-US" sz="2400" dirty="0">
              <a:solidFill>
                <a:schemeClr val="tx1"/>
              </a:solidFill>
              <a:effectLst/>
              <a:latin typeface="Arial Nova" panose="020B0504020202020204" pitchFamily="34" charset="0"/>
            </a:endParaRPr>
          </a:p>
        </p:txBody>
      </p:sp>
      <p:sp>
        <p:nvSpPr>
          <p:cNvPr id="2" name="Subtitle 2">
            <a:extLst>
              <a:ext uri="{FF2B5EF4-FFF2-40B4-BE49-F238E27FC236}">
                <a16:creationId xmlns:a16="http://schemas.microsoft.com/office/drawing/2014/main" id="{A9804006-28C3-FF31-AD3B-4B9878CA3775}"/>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14DEC9C9-6FCA-67AF-F711-AAE4718F0E38}"/>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1A845889-2F76-2047-2FE1-6CF5382596D5}"/>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267673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BB4E-64EB-2514-127A-046797621889}"/>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2EF5D10F-8FAE-1E5A-8CCC-079FF9D83CF7}"/>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3600" dirty="0">
                <a:solidFill>
                  <a:schemeClr val="tx1"/>
                </a:solidFill>
                <a:effectLst/>
                <a:latin typeface="Arial Nova" panose="020B0504020202020204" pitchFamily="34" charset="0"/>
              </a:rPr>
              <a:t>January Statement of Activities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Public Policy</a:t>
            </a:r>
            <a:r>
              <a:rPr lang="en-US" sz="3200" dirty="0">
                <a:solidFill>
                  <a:schemeClr val="tx1"/>
                </a:solidFill>
                <a:latin typeface="Arial Nova" panose="020B0504020202020204" pitchFamily="34" charset="0"/>
              </a:rPr>
              <a:t> </a:t>
            </a:r>
            <a:r>
              <a:rPr lang="en-US" sz="3200" dirty="0">
                <a:solidFill>
                  <a:schemeClr val="tx1"/>
                </a:solidFill>
                <a:effectLst/>
                <a:latin typeface="Arial Nova" panose="020B0504020202020204" pitchFamily="34" charset="0"/>
              </a:rPr>
              <a:t>&amp; Administration: Expenses primarily labor &amp; overhead </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Leadership: Travel to NAR events</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Bottom Line: $2,327,630 vs. $2,137,741 in 2025, +189,889</a:t>
            </a:r>
            <a:endParaRPr lang="en-US" sz="32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FFE99F98-3E5E-B6C2-DD46-089C5463FC89}"/>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7326295D-C4FA-64AC-E8C6-FA309A8EEF57}"/>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0324ECFC-7DE4-5D19-F766-F5EC921C435F}"/>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37999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B3FE-8D17-13B5-8E05-46FEE1818F7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3E24A273-488D-9423-B43E-629F7B13DDE4}"/>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President’s Report</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NAR Wins Numerous 3-Way Agreement Challenges </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$7,500 NAR Housing Opportunity Grant for Ozaukee County Economic Development</a:t>
            </a:r>
          </a:p>
        </p:txBody>
      </p:sp>
      <p:sp>
        <p:nvSpPr>
          <p:cNvPr id="2" name="Subtitle 2">
            <a:extLst>
              <a:ext uri="{FF2B5EF4-FFF2-40B4-BE49-F238E27FC236}">
                <a16:creationId xmlns:a16="http://schemas.microsoft.com/office/drawing/2014/main" id="{A0963DD8-2B7B-D9AA-C2CD-992170526AF3}"/>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D3468BE8-7B7F-F4B8-41E8-479F39A92D00}"/>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1E7F5B8C-5BA5-76C3-1A6D-0E0E8712EAA0}"/>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84397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F4C9-15F8-0532-F166-7C7FA39A3B8A}"/>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1BFC6F6B-6D76-D51C-E301-42DF4A349839}"/>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Bylaws Change</a:t>
            </a:r>
          </a:p>
          <a:p>
            <a:pPr marL="914400" indent="0">
              <a:buNone/>
            </a:pPr>
            <a:r>
              <a:rPr lang="en-US" b="1" dirty="0">
                <a:solidFill>
                  <a:schemeClr val="tx1"/>
                </a:solidFill>
                <a:latin typeface="Arial" panose="020B0604020202020204" pitchFamily="34" charset="0"/>
                <a:cs typeface="Arial" panose="020B0604020202020204" pitchFamily="34" charset="0"/>
              </a:rPr>
              <a:t>Article XI Officers and Directors </a:t>
            </a:r>
          </a:p>
          <a:p>
            <a:pPr marL="914400" indent="458788">
              <a:spcBef>
                <a:spcPts val="600"/>
              </a:spcBef>
              <a:buNone/>
            </a:pPr>
            <a:r>
              <a:rPr lang="en-US" b="1" dirty="0">
                <a:solidFill>
                  <a:schemeClr val="tx1"/>
                </a:solidFill>
                <a:latin typeface="Arial" panose="020B0604020202020204" pitchFamily="34" charset="0"/>
                <a:cs typeface="Arial" panose="020B0604020202020204" pitchFamily="34" charset="0"/>
              </a:rPr>
              <a:t>Section 3.    </a:t>
            </a:r>
            <a:r>
              <a:rPr lang="en-US" b="1" u="sng" dirty="0">
                <a:solidFill>
                  <a:schemeClr val="tx1"/>
                </a:solidFill>
                <a:latin typeface="Arial" panose="020B0604020202020204" pitchFamily="34" charset="0"/>
                <a:cs typeface="Arial" panose="020B0604020202020204" pitchFamily="34" charset="0"/>
              </a:rPr>
              <a:t>Board of Directors</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governing body of the Association shall be a Board of Directors (herein referred to as “Board,” “Board of Directors,” or “Directors”) consisting of fifteen (15) Directors, </a:t>
            </a:r>
            <a:r>
              <a:rPr lang="en-US" dirty="0">
                <a:solidFill>
                  <a:schemeClr val="tx1"/>
                </a:solidFill>
                <a:highlight>
                  <a:srgbClr val="FFFF00"/>
                </a:highlight>
                <a:latin typeface="Arial" panose="020B0604020202020204" pitchFamily="34" charset="0"/>
                <a:cs typeface="Arial" panose="020B0604020202020204" pitchFamily="34" charset="0"/>
              </a:rPr>
              <a:t>which shall include the elected Officers</a:t>
            </a:r>
            <a:r>
              <a:rPr lang="en-US" dirty="0">
                <a:solidFill>
                  <a:schemeClr val="tx1"/>
                </a:solidFill>
                <a:latin typeface="Arial" panose="020B0604020202020204" pitchFamily="34" charset="0"/>
                <a:cs typeface="Arial" panose="020B0604020202020204" pitchFamily="34" charset="0"/>
              </a:rPr>
              <a:t>, all of which shall have the right to vote on issues before the Board. Five (5) new Directors shall be elected each year to serve for terms of three (3) years. Of those five (5) new Director vacancies, the voting Members shall elect Directors to four (4) of the new Director vacancies and any vacancy from an unexpired term of a Director. The remaining one (1) new Director vacancy shall be selected by the Executive Roundtable. In the event there is a vacancy of an unexpired term for a Director selected by the Executive Roundtable, that vacancy shall also be selected by the Executive Roundtable.</a:t>
            </a:r>
          </a:p>
        </p:txBody>
      </p:sp>
      <p:sp>
        <p:nvSpPr>
          <p:cNvPr id="2" name="Subtitle 2">
            <a:extLst>
              <a:ext uri="{FF2B5EF4-FFF2-40B4-BE49-F238E27FC236}">
                <a16:creationId xmlns:a16="http://schemas.microsoft.com/office/drawing/2014/main" id="{63877909-E361-4BD1-762B-FF9B47135042}"/>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F3CE9395-CACE-2FCD-07F1-DC3C59074FFF}"/>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E70CC6C0-6F40-AB77-87F9-A635C2EFE0EE}"/>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421826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B078-4982-36D1-F346-B2116F67F7B6}"/>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4FBD999-D759-98A3-D753-850279201E63}"/>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Board of Director Positions</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Executive Roundtable positions</a:t>
            </a:r>
          </a:p>
          <a:p>
            <a:pPr marL="1618488" lvl="3" indent="-4572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Nichole Barowski, Homestead Realty</a:t>
            </a:r>
          </a:p>
          <a:p>
            <a:pPr marL="1618488" lvl="3" indent="-4572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Abby Hauke, Realty Executives Integrity</a:t>
            </a:r>
          </a:p>
          <a:p>
            <a:pPr marL="1618488" lvl="3" indent="-4572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Stephanie Conard, Keller Williams </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Scott Klaas: Move to Abby Hauke’s vacant seat </a:t>
            </a:r>
          </a:p>
        </p:txBody>
      </p:sp>
      <p:sp>
        <p:nvSpPr>
          <p:cNvPr id="2" name="Subtitle 2">
            <a:extLst>
              <a:ext uri="{FF2B5EF4-FFF2-40B4-BE49-F238E27FC236}">
                <a16:creationId xmlns:a16="http://schemas.microsoft.com/office/drawing/2014/main" id="{DE347545-8E18-6587-8CC6-EF6E999085C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5" name="TextBox 4">
            <a:extLst>
              <a:ext uri="{FF2B5EF4-FFF2-40B4-BE49-F238E27FC236}">
                <a16:creationId xmlns:a16="http://schemas.microsoft.com/office/drawing/2014/main" id="{566CB61F-C493-AE40-365F-286617094439}"/>
              </a:ext>
            </a:extLst>
          </p:cNvPr>
          <p:cNvSpPr txBox="1"/>
          <p:nvPr/>
        </p:nvSpPr>
        <p:spPr>
          <a:xfrm>
            <a:off x="614344" y="951792"/>
            <a:ext cx="9698722" cy="615553"/>
          </a:xfrm>
          <a:prstGeom prst="rect">
            <a:avLst/>
          </a:prstGeom>
          <a:noFill/>
        </p:spPr>
        <p:txBody>
          <a:bodyPr wrap="square" rtlCol="0">
            <a:spAutoFit/>
          </a:bodyPr>
          <a:lstStyle/>
          <a:p>
            <a:pPr>
              <a:spcBef>
                <a:spcPts val="600"/>
              </a:spcBef>
              <a:buClr>
                <a:srgbClr val="FFFFFF"/>
              </a:buClr>
            </a:pPr>
            <a:r>
              <a:rPr lang="en-US" sz="3400" dirty="0">
                <a:solidFill>
                  <a:schemeClr val="bg1"/>
                </a:solidFill>
              </a:rPr>
              <a:t>Greater Milwaukee Association of REALTORS</a:t>
            </a:r>
            <a:r>
              <a:rPr lang="en-US" sz="3400" baseline="30000" dirty="0">
                <a:solidFill>
                  <a:schemeClr val="bg1"/>
                </a:solidFill>
              </a:rPr>
              <a:t>®</a:t>
            </a:r>
            <a:endParaRPr lang="en-US" sz="3400" baseline="30000" dirty="0">
              <a:solidFill>
                <a:schemeClr val="bg1"/>
              </a:solidFill>
              <a:effectLst/>
              <a:latin typeface="Arial Nova" panose="020B0504020202020204" pitchFamily="34" charset="0"/>
            </a:endParaRPr>
          </a:p>
        </p:txBody>
      </p:sp>
      <p:sp>
        <p:nvSpPr>
          <p:cNvPr id="4" name="TextBox 3">
            <a:extLst>
              <a:ext uri="{FF2B5EF4-FFF2-40B4-BE49-F238E27FC236}">
                <a16:creationId xmlns:a16="http://schemas.microsoft.com/office/drawing/2014/main" id="{B2908C9E-F832-43C4-E987-69AEEA980E70}"/>
              </a:ext>
            </a:extLst>
          </p:cNvPr>
          <p:cNvSpPr txBox="1"/>
          <p:nvPr/>
        </p:nvSpPr>
        <p:spPr>
          <a:xfrm>
            <a:off x="131832" y="6447651"/>
            <a:ext cx="3125455" cy="276999"/>
          </a:xfrm>
          <a:prstGeom prst="rect">
            <a:avLst/>
          </a:prstGeom>
          <a:noFill/>
        </p:spPr>
        <p:txBody>
          <a:bodyPr wrap="square" rtlCol="0">
            <a:spAutoFit/>
          </a:bodyPr>
          <a:lstStyle/>
          <a:p>
            <a:r>
              <a:rPr lang="en-US" sz="1200" dirty="0">
                <a:solidFill>
                  <a:schemeClr val="bg1">
                    <a:lumMod val="50000"/>
                  </a:schemeClr>
                </a:solidFill>
              </a:rPr>
              <a:t>Wifi: Metro_Guest  Pwd: SuperNova8534</a:t>
            </a:r>
          </a:p>
        </p:txBody>
      </p:sp>
    </p:spTree>
    <p:extLst>
      <p:ext uri="{BB962C8B-B14F-4D97-AF65-F5344CB8AC3E}">
        <p14:creationId xmlns:p14="http://schemas.microsoft.com/office/powerpoint/2010/main" val="1942059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9047</TotalTime>
  <Words>1043</Words>
  <Application>Microsoft Office PowerPoint</Application>
  <PresentationFormat>Widescreen</PresentationFormat>
  <Paragraphs>190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Nova</vt:lpstr>
      <vt:lpstr>Calibri</vt:lpstr>
      <vt:lpstr>Century Gothic</vt:lpstr>
      <vt:lpstr>Wingdings</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Milwaukee  Association of REALTORS®  Board of Directors Meeting</dc:title>
  <dc:creator>Mike Ruzicka</dc:creator>
  <cp:lastModifiedBy>Mike Ruzicka</cp:lastModifiedBy>
  <cp:revision>202</cp:revision>
  <cp:lastPrinted>2024-10-16T17:52:52Z</cp:lastPrinted>
  <dcterms:created xsi:type="dcterms:W3CDTF">2021-01-19T22:49:34Z</dcterms:created>
  <dcterms:modified xsi:type="dcterms:W3CDTF">2026-04-15T19:30:33Z</dcterms:modified>
</cp:coreProperties>
</file>